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7" r:id="rId5"/>
    <p:sldMasterId id="2147483653" r:id="rId6"/>
    <p:sldMasterId id="2147483689" r:id="rId7"/>
    <p:sldMasterId id="2147483690" r:id="rId8"/>
  </p:sldMasterIdLst>
  <p:notesMasterIdLst>
    <p:notesMasterId r:id="rId50"/>
  </p:notesMasterIdLst>
  <p:handoutMasterIdLst>
    <p:handoutMasterId r:id="rId51"/>
  </p:handoutMasterIdLst>
  <p:sldIdLst>
    <p:sldId id="1221" r:id="rId9"/>
    <p:sldId id="1126" r:id="rId10"/>
    <p:sldId id="1128" r:id="rId11"/>
    <p:sldId id="1131" r:id="rId12"/>
    <p:sldId id="1133" r:id="rId13"/>
    <p:sldId id="1193" r:id="rId14"/>
    <p:sldId id="1194" r:id="rId15"/>
    <p:sldId id="1196" r:id="rId16"/>
    <p:sldId id="1218" r:id="rId17"/>
    <p:sldId id="1122" r:id="rId18"/>
    <p:sldId id="1153" r:id="rId19"/>
    <p:sldId id="1220" r:id="rId20"/>
    <p:sldId id="1219" r:id="rId21"/>
    <p:sldId id="1097" r:id="rId22"/>
    <p:sldId id="1202" r:id="rId23"/>
    <p:sldId id="1203" r:id="rId24"/>
    <p:sldId id="1200" r:id="rId25"/>
    <p:sldId id="1177" r:id="rId26"/>
    <p:sldId id="1166" r:id="rId27"/>
    <p:sldId id="1167" r:id="rId28"/>
    <p:sldId id="1168" r:id="rId29"/>
    <p:sldId id="1169" r:id="rId30"/>
    <p:sldId id="1170" r:id="rId31"/>
    <p:sldId id="1214" r:id="rId32"/>
    <p:sldId id="1171" r:id="rId33"/>
    <p:sldId id="1172" r:id="rId34"/>
    <p:sldId id="1173" r:id="rId35"/>
    <p:sldId id="1135" r:id="rId36"/>
    <p:sldId id="1136" r:id="rId37"/>
    <p:sldId id="1137" r:id="rId38"/>
    <p:sldId id="1138" r:id="rId39"/>
    <p:sldId id="1139" r:id="rId40"/>
    <p:sldId id="1157" r:id="rId41"/>
    <p:sldId id="1158" r:id="rId42"/>
    <p:sldId id="1212" r:id="rId43"/>
    <p:sldId id="1159" r:id="rId44"/>
    <p:sldId id="1160" r:id="rId45"/>
    <p:sldId id="1161" r:id="rId46"/>
    <p:sldId id="1162" r:id="rId47"/>
    <p:sldId id="1217" r:id="rId48"/>
    <p:sldId id="1216" r:id="rId49"/>
  </p:sldIdLst>
  <p:sldSz cx="9906000" cy="6858000" type="A4"/>
  <p:notesSz cx="9866313" cy="6735763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F1BA4546-A611-CC46-8B2D-0AF9742F4DEB}">
          <p14:sldIdLst>
            <p14:sldId id="1221"/>
            <p14:sldId id="1126"/>
            <p14:sldId id="1128"/>
            <p14:sldId id="1131"/>
            <p14:sldId id="1133"/>
            <p14:sldId id="1193"/>
            <p14:sldId id="1194"/>
            <p14:sldId id="1196"/>
            <p14:sldId id="1218"/>
            <p14:sldId id="1122"/>
            <p14:sldId id="1153"/>
            <p14:sldId id="1220"/>
            <p14:sldId id="1219"/>
            <p14:sldId id="1097"/>
            <p14:sldId id="1202"/>
            <p14:sldId id="1203"/>
            <p14:sldId id="1200"/>
            <p14:sldId id="1177"/>
            <p14:sldId id="1166"/>
            <p14:sldId id="1167"/>
            <p14:sldId id="1168"/>
            <p14:sldId id="1169"/>
            <p14:sldId id="1170"/>
            <p14:sldId id="1214"/>
            <p14:sldId id="1171"/>
            <p14:sldId id="1172"/>
            <p14:sldId id="1173"/>
            <p14:sldId id="1135"/>
            <p14:sldId id="1136"/>
            <p14:sldId id="1137"/>
            <p14:sldId id="1138"/>
            <p14:sldId id="1139"/>
            <p14:sldId id="1157"/>
            <p14:sldId id="1158"/>
            <p14:sldId id="1212"/>
            <p14:sldId id="1159"/>
            <p14:sldId id="1160"/>
            <p14:sldId id="1161"/>
            <p14:sldId id="1162"/>
            <p14:sldId id="1217"/>
            <p14:sldId id="121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37">
          <p15:clr>
            <a:srgbClr val="A4A3A4"/>
          </p15:clr>
        </p15:guide>
        <p15:guide id="2" pos="3224">
          <p15:clr>
            <a:srgbClr val="A4A3A4"/>
          </p15:clr>
        </p15:guide>
        <p15:guide id="3" orient="horz" pos="2122">
          <p15:clr>
            <a:srgbClr val="A4A3A4"/>
          </p15:clr>
        </p15:guide>
        <p15:guide id="4" pos="31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2830"/>
    <a:srgbClr val="45B1F9"/>
    <a:srgbClr val="FFFFFF"/>
    <a:srgbClr val="FFCCCC"/>
    <a:srgbClr val="D9D9D9"/>
    <a:srgbClr val="BED3EC"/>
    <a:srgbClr val="ADA3A6"/>
    <a:srgbClr val="C3DBF1"/>
    <a:srgbClr val="FFFFCC"/>
    <a:srgbClr val="BCB8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71A60A-7EEC-41D8-9D6F-48CA092EC210}" v="8" dt="2022-04-19T04:25:16.5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93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1452" y="10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237"/>
        <p:guide pos="3224"/>
        <p:guide orient="horz" pos="2122"/>
        <p:guide pos="31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9" Type="http://schemas.openxmlformats.org/officeDocument/2006/relationships/slide" Target="slides/slide1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microsoft.com/office/2016/11/relationships/changesInfo" Target="changesInfos/changesInfo1.xml"/><Relationship Id="rId8" Type="http://schemas.openxmlformats.org/officeDocument/2006/relationships/slideMaster" Target="slideMasters/slideMaster4.xml"/><Relationship Id="rId51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microsoft.com/office/2015/10/relationships/revisionInfo" Target="revisionInfo.xml"/><Relationship Id="rId10" Type="http://schemas.openxmlformats.org/officeDocument/2006/relationships/slide" Target="slides/slide2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松原 真理恵(Marie Matsubara)" userId="a12bfdce-80c4-4d5c-80ee-040d7ffca77a" providerId="ADAL" clId="{432B0434-9AC7-4385-8AD7-C251B289399C}"/>
    <pc:docChg chg="undo custSel modSld">
      <pc:chgData name="松原 真理恵(Marie Matsubara)" userId="a12bfdce-80c4-4d5c-80ee-040d7ffca77a" providerId="ADAL" clId="{432B0434-9AC7-4385-8AD7-C251B289399C}" dt="2022-04-19T04:25:16.593" v="23"/>
      <pc:docMkLst>
        <pc:docMk/>
      </pc:docMkLst>
      <pc:sldChg chg="addSp">
        <pc:chgData name="松原 真理恵(Marie Matsubara)" userId="a12bfdce-80c4-4d5c-80ee-040d7ffca77a" providerId="ADAL" clId="{432B0434-9AC7-4385-8AD7-C251B289399C}" dt="2022-04-19T04:25:16.593" v="23"/>
        <pc:sldMkLst>
          <pc:docMk/>
          <pc:sldMk cId="915079479" sldId="1190"/>
        </pc:sldMkLst>
        <pc:spChg chg="add">
          <ac:chgData name="松原 真理恵(Marie Matsubara)" userId="a12bfdce-80c4-4d5c-80ee-040d7ffca77a" providerId="ADAL" clId="{432B0434-9AC7-4385-8AD7-C251B289399C}" dt="2022-04-19T04:25:16.593" v="23"/>
          <ac:spMkLst>
            <pc:docMk/>
            <pc:sldMk cId="915079479" sldId="1190"/>
            <ac:spMk id="18" creationId="{0F0B9276-9857-43CB-A56B-379FEFCD0EBC}"/>
          </ac:spMkLst>
        </pc:spChg>
      </pc:sldChg>
      <pc:sldChg chg="addSp modSp mod">
        <pc:chgData name="松原 真理恵(Marie Matsubara)" userId="a12bfdce-80c4-4d5c-80ee-040d7ffca77a" providerId="ADAL" clId="{432B0434-9AC7-4385-8AD7-C251B289399C}" dt="2022-04-19T04:25:04.444" v="20" actId="1076"/>
        <pc:sldMkLst>
          <pc:docMk/>
          <pc:sldMk cId="616835158" sldId="1209"/>
        </pc:sldMkLst>
        <pc:spChg chg="add mod">
          <ac:chgData name="松原 真理恵(Marie Matsubara)" userId="a12bfdce-80c4-4d5c-80ee-040d7ffca77a" providerId="ADAL" clId="{432B0434-9AC7-4385-8AD7-C251B289399C}" dt="2022-04-19T04:25:04.444" v="20" actId="1076"/>
          <ac:spMkLst>
            <pc:docMk/>
            <pc:sldMk cId="616835158" sldId="1209"/>
            <ac:spMk id="21" creationId="{0AC23C91-C327-4942-AA04-851EDA84BA97}"/>
          </ac:spMkLst>
        </pc:spChg>
      </pc:sldChg>
      <pc:sldChg chg="addSp">
        <pc:chgData name="松原 真理恵(Marie Matsubara)" userId="a12bfdce-80c4-4d5c-80ee-040d7ffca77a" providerId="ADAL" clId="{432B0434-9AC7-4385-8AD7-C251B289399C}" dt="2022-04-19T04:25:08.529" v="21"/>
        <pc:sldMkLst>
          <pc:docMk/>
          <pc:sldMk cId="1002412589" sldId="1210"/>
        </pc:sldMkLst>
        <pc:spChg chg="add">
          <ac:chgData name="松原 真理恵(Marie Matsubara)" userId="a12bfdce-80c4-4d5c-80ee-040d7ffca77a" providerId="ADAL" clId="{432B0434-9AC7-4385-8AD7-C251B289399C}" dt="2022-04-19T04:25:08.529" v="21"/>
          <ac:spMkLst>
            <pc:docMk/>
            <pc:sldMk cId="1002412589" sldId="1210"/>
            <ac:spMk id="28" creationId="{79FC87DC-7D90-4D6B-BB4E-B8FC53B804E6}"/>
          </ac:spMkLst>
        </pc:spChg>
      </pc:sldChg>
      <pc:sldChg chg="addSp">
        <pc:chgData name="松原 真理恵(Marie Matsubara)" userId="a12bfdce-80c4-4d5c-80ee-040d7ffca77a" providerId="ADAL" clId="{432B0434-9AC7-4385-8AD7-C251B289399C}" dt="2022-04-19T04:25:12.524" v="22"/>
        <pc:sldMkLst>
          <pc:docMk/>
          <pc:sldMk cId="1701730689" sldId="1211"/>
        </pc:sldMkLst>
        <pc:spChg chg="add">
          <ac:chgData name="松原 真理恵(Marie Matsubara)" userId="a12bfdce-80c4-4d5c-80ee-040d7ffca77a" providerId="ADAL" clId="{432B0434-9AC7-4385-8AD7-C251B289399C}" dt="2022-04-19T04:25:12.524" v="22"/>
          <ac:spMkLst>
            <pc:docMk/>
            <pc:sldMk cId="1701730689" sldId="1211"/>
            <ac:spMk id="15" creationId="{806FF816-C128-4F2C-BF79-24C71E7A5E24}"/>
          </ac:spMkLst>
        </pc:spChg>
      </pc:sldChg>
      <pc:sldChg chg="addSp delSp modSp mod">
        <pc:chgData name="松原 真理恵(Marie Matsubara)" userId="a12bfdce-80c4-4d5c-80ee-040d7ffca77a" providerId="ADAL" clId="{432B0434-9AC7-4385-8AD7-C251B289399C}" dt="2022-04-19T04:21:42.706" v="17" actId="113"/>
        <pc:sldMkLst>
          <pc:docMk/>
          <pc:sldMk cId="67222736" sldId="1219"/>
        </pc:sldMkLst>
        <pc:spChg chg="add mod">
          <ac:chgData name="松原 真理恵(Marie Matsubara)" userId="a12bfdce-80c4-4d5c-80ee-040d7ffca77a" providerId="ADAL" clId="{432B0434-9AC7-4385-8AD7-C251B289399C}" dt="2022-04-19T04:21:42.706" v="17" actId="113"/>
          <ac:spMkLst>
            <pc:docMk/>
            <pc:sldMk cId="67222736" sldId="1219"/>
            <ac:spMk id="3" creationId="{E97A30AC-7943-4D63-BFC6-19A4BD80796C}"/>
          </ac:spMkLst>
        </pc:spChg>
        <pc:spChg chg="add mod">
          <ac:chgData name="松原 真理恵(Marie Matsubara)" userId="a12bfdce-80c4-4d5c-80ee-040d7ffca77a" providerId="ADAL" clId="{432B0434-9AC7-4385-8AD7-C251B289399C}" dt="2022-04-19T04:20:51.042" v="1" actId="1076"/>
          <ac:spMkLst>
            <pc:docMk/>
            <pc:sldMk cId="67222736" sldId="1219"/>
            <ac:spMk id="15" creationId="{7EF9ED6F-FEB3-4B94-80EE-EBCD180667B4}"/>
          </ac:spMkLst>
        </pc:spChg>
        <pc:spChg chg="add del mod">
          <ac:chgData name="松原 真理恵(Marie Matsubara)" userId="a12bfdce-80c4-4d5c-80ee-040d7ffca77a" providerId="ADAL" clId="{432B0434-9AC7-4385-8AD7-C251B289399C}" dt="2022-04-19T04:21:10.949" v="4" actId="478"/>
          <ac:spMkLst>
            <pc:docMk/>
            <pc:sldMk cId="67222736" sldId="1219"/>
            <ac:spMk id="16" creationId="{7CC4A64B-D7DF-4237-8319-4559910479D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75402" cy="336788"/>
          </a:xfrm>
          <a:prstGeom prst="rect">
            <a:avLst/>
          </a:prstGeom>
        </p:spPr>
        <p:txBody>
          <a:bodyPr vert="horz" lIns="91425" tIns="45713" rIns="91425" bIns="45713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589198" y="1"/>
            <a:ext cx="4275402" cy="336788"/>
          </a:xfrm>
          <a:prstGeom prst="rect">
            <a:avLst/>
          </a:prstGeom>
        </p:spPr>
        <p:txBody>
          <a:bodyPr vert="horz" lIns="91425" tIns="45713" rIns="91425" bIns="45713" rtlCol="0"/>
          <a:lstStyle>
            <a:lvl1pPr algn="r">
              <a:defRPr sz="1200"/>
            </a:lvl1pPr>
          </a:lstStyle>
          <a:p>
            <a:fld id="{20035092-339D-6A4A-B994-FAFF13AFFBB9}" type="datetime1">
              <a:rPr kumimoji="1" lang="ja-JP" altLang="en-US" smtClean="0"/>
              <a:t>2022/4/19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6397417"/>
            <a:ext cx="4275402" cy="336788"/>
          </a:xfrm>
          <a:prstGeom prst="rect">
            <a:avLst/>
          </a:prstGeom>
        </p:spPr>
        <p:txBody>
          <a:bodyPr vert="horz" lIns="91425" tIns="45713" rIns="91425" bIns="45713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589198" y="6397417"/>
            <a:ext cx="4275402" cy="336788"/>
          </a:xfrm>
          <a:prstGeom prst="rect">
            <a:avLst/>
          </a:prstGeom>
        </p:spPr>
        <p:txBody>
          <a:bodyPr vert="horz" lIns="91425" tIns="45713" rIns="91425" bIns="45713" rtlCol="0" anchor="b"/>
          <a:lstStyle>
            <a:lvl1pPr algn="r">
              <a:defRPr sz="1200"/>
            </a:lvl1pPr>
          </a:lstStyle>
          <a:p>
            <a:fld id="{3F0144D7-931A-D04E-A9B2-DD593807F1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190614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75402" cy="336788"/>
          </a:xfrm>
          <a:prstGeom prst="rect">
            <a:avLst/>
          </a:prstGeom>
        </p:spPr>
        <p:txBody>
          <a:bodyPr vert="horz" lIns="91425" tIns="45713" rIns="91425" bIns="45713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5589198" y="1"/>
            <a:ext cx="4275402" cy="336788"/>
          </a:xfrm>
          <a:prstGeom prst="rect">
            <a:avLst/>
          </a:prstGeom>
        </p:spPr>
        <p:txBody>
          <a:bodyPr vert="horz" lIns="91425" tIns="45713" rIns="91425" bIns="45713" rtlCol="0"/>
          <a:lstStyle>
            <a:lvl1pPr algn="r">
              <a:defRPr sz="1200"/>
            </a:lvl1pPr>
          </a:lstStyle>
          <a:p>
            <a:fld id="{D49CEAFA-150D-DD4F-A3C3-4AA66C0B6044}" type="datetime1">
              <a:rPr kumimoji="1" lang="ja-JP" altLang="en-US" smtClean="0"/>
              <a:t>2022/4/19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108325" y="504825"/>
            <a:ext cx="3649663" cy="2525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5" tIns="45713" rIns="91425" bIns="45713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986632" y="3199489"/>
            <a:ext cx="7893050" cy="3031093"/>
          </a:xfrm>
          <a:prstGeom prst="rect">
            <a:avLst/>
          </a:prstGeom>
        </p:spPr>
        <p:txBody>
          <a:bodyPr vert="horz" lIns="91425" tIns="45713" rIns="91425" bIns="45713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6397417"/>
            <a:ext cx="4275402" cy="336788"/>
          </a:xfrm>
          <a:prstGeom prst="rect">
            <a:avLst/>
          </a:prstGeom>
        </p:spPr>
        <p:txBody>
          <a:bodyPr vert="horz" lIns="91425" tIns="45713" rIns="91425" bIns="45713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5589198" y="6397417"/>
            <a:ext cx="4275402" cy="336788"/>
          </a:xfrm>
          <a:prstGeom prst="rect">
            <a:avLst/>
          </a:prstGeom>
        </p:spPr>
        <p:txBody>
          <a:bodyPr vert="horz" lIns="91425" tIns="45713" rIns="91425" bIns="45713" rtlCol="0" anchor="b"/>
          <a:lstStyle>
            <a:lvl1pPr algn="r">
              <a:defRPr sz="1200"/>
            </a:lvl1pPr>
          </a:lstStyle>
          <a:p>
            <a:fld id="{57CC4007-BE06-8F47-B5D4-21D109280C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970498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57889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87377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4837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92073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9227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79881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6988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6988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92018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67813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3008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57889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47567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00340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1038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05711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22933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33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10229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34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8733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35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8733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36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98259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37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62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57889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38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945963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39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11397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40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578891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lang="ja-JP" altLang="en-US" smtClean="0">
                <a:solidFill>
                  <a:prstClr val="black"/>
                </a:solidFill>
              </a:rPr>
              <a:pPr/>
              <a:t>41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2012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57889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79761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79761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79761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79761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108325" y="504825"/>
            <a:ext cx="3649663" cy="25257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4007-BE06-8F47-B5D4-21D109280C1D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7976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正方形/長方形 10"/>
          <p:cNvSpPr/>
          <p:nvPr userDrawn="1"/>
        </p:nvSpPr>
        <p:spPr>
          <a:xfrm>
            <a:off x="232791" y="755999"/>
            <a:ext cx="9440418" cy="4901852"/>
          </a:xfrm>
          <a:prstGeom prst="rect">
            <a:avLst/>
          </a:prstGeom>
          <a:solidFill>
            <a:srgbClr val="D1CDB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タイトル 1"/>
          <p:cNvSpPr>
            <a:spLocks noGrp="1"/>
          </p:cNvSpPr>
          <p:nvPr>
            <p:ph type="ctrTitle"/>
          </p:nvPr>
        </p:nvSpPr>
        <p:spPr>
          <a:xfrm>
            <a:off x="677775" y="1253850"/>
            <a:ext cx="7998000" cy="939067"/>
          </a:xfrm>
        </p:spPr>
        <p:txBody>
          <a:bodyPr anchor="t" anchorCtr="0">
            <a:normAutofit/>
          </a:bodyPr>
          <a:lstStyle>
            <a:lvl1pPr algn="l">
              <a:lnSpc>
                <a:spcPct val="130000"/>
              </a:lnSpc>
              <a:defRPr sz="2100" b="1">
                <a:solidFill>
                  <a:srgbClr val="54585A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5" name="正方形/長方形 34"/>
          <p:cNvSpPr/>
          <p:nvPr userDrawn="1"/>
        </p:nvSpPr>
        <p:spPr>
          <a:xfrm>
            <a:off x="437875" y="239330"/>
            <a:ext cx="9030250" cy="6317764"/>
          </a:xfrm>
          <a:prstGeom prst="rect">
            <a:avLst/>
          </a:prstGeom>
          <a:noFill/>
          <a:ln>
            <a:solidFill>
              <a:srgbClr val="E754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サブタイトル 2"/>
          <p:cNvSpPr txBox="1">
            <a:spLocks/>
          </p:cNvSpPr>
          <p:nvPr userDrawn="1"/>
        </p:nvSpPr>
        <p:spPr>
          <a:xfrm>
            <a:off x="6951702" y="6587642"/>
            <a:ext cx="2601999" cy="1804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kumimoji="1" sz="2100" kern="1200">
                <a:solidFill>
                  <a:schemeClr val="tx1">
                    <a:tint val="75000"/>
                  </a:schemeClr>
                </a:solidFill>
                <a:latin typeface="メイリオ"/>
                <a:ea typeface="メイリオ"/>
                <a:cs typeface="メイリオ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sz="600" b="0">
                <a:solidFill>
                  <a:srgbClr val="54585A"/>
                </a:solidFill>
                <a:latin typeface="+mj-lt"/>
              </a:rPr>
              <a:t>Copyright © LIXIL Group Corporation. All rights reserved.</a:t>
            </a:r>
            <a:endParaRPr lang="ja-JP" altLang="en-US" sz="600" b="0">
              <a:solidFill>
                <a:srgbClr val="54585A"/>
              </a:solidFill>
              <a:latin typeface="+mj-lt"/>
            </a:endParaRPr>
          </a:p>
        </p:txBody>
      </p:sp>
      <p:sp>
        <p:nvSpPr>
          <p:cNvPr id="37" name="テキスト プレースホルダー 25"/>
          <p:cNvSpPr>
            <a:spLocks noGrp="1"/>
          </p:cNvSpPr>
          <p:nvPr>
            <p:ph type="body" sz="quarter" idx="14" hasCustomPrompt="1"/>
          </p:nvPr>
        </p:nvSpPr>
        <p:spPr>
          <a:xfrm>
            <a:off x="677776" y="3103088"/>
            <a:ext cx="3319463" cy="3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="1">
                <a:solidFill>
                  <a:srgbClr val="54585A"/>
                </a:solidFill>
              </a:defRPr>
            </a:lvl1pPr>
            <a:lvl2pPr>
              <a:defRPr sz="1400"/>
            </a:lvl2pPr>
            <a:lvl3pPr>
              <a:defRPr sz="13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kumimoji="1" lang="ja-JP" altLang="en-US"/>
              <a:t>マスター 名前</a:t>
            </a:r>
          </a:p>
        </p:txBody>
      </p:sp>
      <p:sp>
        <p:nvSpPr>
          <p:cNvPr id="38" name="テキスト プレースホルダー 27"/>
          <p:cNvSpPr>
            <a:spLocks noGrp="1"/>
          </p:cNvSpPr>
          <p:nvPr>
            <p:ph type="body" sz="quarter" idx="15" hasCustomPrompt="1"/>
          </p:nvPr>
        </p:nvSpPr>
        <p:spPr>
          <a:xfrm>
            <a:off x="677776" y="3406338"/>
            <a:ext cx="3319463" cy="3884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="0">
                <a:solidFill>
                  <a:srgbClr val="54585A"/>
                </a:solidFill>
              </a:defRPr>
            </a:lvl1pPr>
          </a:lstStyle>
          <a:p>
            <a:pPr lvl="0"/>
            <a:r>
              <a:rPr kumimoji="1" lang="ja-JP" altLang="en-US"/>
              <a:t>マスター 部署</a:t>
            </a:r>
          </a:p>
        </p:txBody>
      </p:sp>
      <p:sp>
        <p:nvSpPr>
          <p:cNvPr id="39" name="テキスト プレースホルダー 29"/>
          <p:cNvSpPr>
            <a:spLocks noGrp="1"/>
          </p:cNvSpPr>
          <p:nvPr>
            <p:ph type="body" sz="quarter" idx="16" hasCustomPrompt="1"/>
          </p:nvPr>
        </p:nvSpPr>
        <p:spPr>
          <a:xfrm>
            <a:off x="677775" y="3836022"/>
            <a:ext cx="3319463" cy="3238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rgbClr val="54585A"/>
                </a:solidFill>
              </a:defRPr>
            </a:lvl1pPr>
          </a:lstStyle>
          <a:p>
            <a:pPr lvl="0"/>
            <a:r>
              <a:rPr kumimoji="1" lang="ja-JP" altLang="en-US"/>
              <a:t>マスター </a:t>
            </a:r>
            <a:r>
              <a:rPr kumimoji="1" lang="en-US" altLang="ja-JP"/>
              <a:t>2016</a:t>
            </a:r>
            <a:r>
              <a:rPr kumimoji="1" lang="ja-JP" altLang="en-US"/>
              <a:t>年</a:t>
            </a:r>
            <a:r>
              <a:rPr kumimoji="1" lang="en-US" altLang="ja-JP"/>
              <a:t>1</a:t>
            </a:r>
            <a:r>
              <a:rPr kumimoji="1" lang="ja-JP" altLang="en-US"/>
              <a:t>月</a:t>
            </a:r>
            <a:r>
              <a:rPr kumimoji="1" lang="en-US" altLang="ja-JP"/>
              <a:t>6</a:t>
            </a:r>
            <a:r>
              <a:rPr kumimoji="1" lang="ja-JP" altLang="en-US"/>
              <a:t>日</a:t>
            </a:r>
          </a:p>
        </p:txBody>
      </p:sp>
      <p:pic>
        <p:nvPicPr>
          <p:cNvPr id="42" name="図 41" descr="002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350" y="5917358"/>
            <a:ext cx="2072640" cy="396240"/>
          </a:xfrm>
          <a:prstGeom prst="rect">
            <a:avLst/>
          </a:prstGeom>
        </p:spPr>
      </p:pic>
      <p:grpSp>
        <p:nvGrpSpPr>
          <p:cNvPr id="12" name="図形グループ 11"/>
          <p:cNvGrpSpPr/>
          <p:nvPr userDrawn="1"/>
        </p:nvGrpSpPr>
        <p:grpSpPr>
          <a:xfrm>
            <a:off x="321828" y="1231720"/>
            <a:ext cx="232093" cy="792000"/>
            <a:chOff x="321828" y="1231720"/>
            <a:chExt cx="232093" cy="792000"/>
          </a:xfrm>
        </p:grpSpPr>
        <p:sp>
          <p:nvSpPr>
            <p:cNvPr id="13" name="正方形/長方形 12"/>
            <p:cNvSpPr/>
            <p:nvPr userDrawn="1"/>
          </p:nvSpPr>
          <p:spPr>
            <a:xfrm>
              <a:off x="321828" y="1231720"/>
              <a:ext cx="232093" cy="792000"/>
            </a:xfrm>
            <a:prstGeom prst="rect">
              <a:avLst/>
            </a:prstGeom>
            <a:solidFill>
              <a:srgbClr val="D1CDB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4" name="図 13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7075" y="1349375"/>
              <a:ext cx="155354" cy="306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338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_テキスト/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37874" y="318563"/>
            <a:ext cx="9030251" cy="759981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スライド番号プレースホルダー 5"/>
          <p:cNvSpPr txBox="1">
            <a:spLocks/>
          </p:cNvSpPr>
          <p:nvPr userDrawn="1"/>
        </p:nvSpPr>
        <p:spPr>
          <a:xfrm>
            <a:off x="9159874" y="6431434"/>
            <a:ext cx="387033" cy="2709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457200" rtl="0" eaLnBrk="1" latinLnBrk="0" hangingPunct="1">
              <a:defRPr kumimoji="1" sz="800" kern="1200">
                <a:solidFill>
                  <a:srgbClr val="54585A"/>
                </a:solidFill>
                <a:latin typeface="メイリオ"/>
                <a:ea typeface="メイリオ"/>
                <a:cs typeface="メイリオ"/>
              </a:defRPr>
            </a:lvl1pPr>
            <a:lvl2pPr marL="457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1F14998-DA37-FD46-99C6-51D9B456538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4" name="直線コネクタ 3"/>
          <p:cNvCxnSpPr/>
          <p:nvPr userDrawn="1"/>
        </p:nvCxnSpPr>
        <p:spPr>
          <a:xfrm>
            <a:off x="432000" y="6316016"/>
            <a:ext cx="9036126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図 4" descr="004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000" y="6418480"/>
            <a:ext cx="649224" cy="222504"/>
          </a:xfrm>
          <a:prstGeom prst="rect">
            <a:avLst/>
          </a:prstGeom>
        </p:spPr>
      </p:pic>
      <p:sp>
        <p:nvSpPr>
          <p:cNvPr id="7" name="図プレースホルダー 6"/>
          <p:cNvSpPr>
            <a:spLocks noGrp="1"/>
          </p:cNvSpPr>
          <p:nvPr>
            <p:ph type="pic" sz="quarter" idx="10"/>
          </p:nvPr>
        </p:nvSpPr>
        <p:spPr>
          <a:xfrm>
            <a:off x="3551170" y="1258322"/>
            <a:ext cx="5916957" cy="4874150"/>
          </a:xfrm>
          <a:prstGeom prst="rect">
            <a:avLst/>
          </a:prstGeom>
        </p:spPr>
        <p:txBody>
          <a:bodyPr vert="horz"/>
          <a:lstStyle/>
          <a:p>
            <a:endParaRPr kumimoji="1" lang="ja-JP" altLang="en-US"/>
          </a:p>
        </p:txBody>
      </p:sp>
      <p:sp>
        <p:nvSpPr>
          <p:cNvPr id="10" name="テキスト プレースホルダー 2"/>
          <p:cNvSpPr>
            <a:spLocks noGrp="1"/>
          </p:cNvSpPr>
          <p:nvPr>
            <p:ph idx="1" hasCustomPrompt="1"/>
          </p:nvPr>
        </p:nvSpPr>
        <p:spPr>
          <a:xfrm>
            <a:off x="437875" y="1258322"/>
            <a:ext cx="2803659" cy="4874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cxnSp>
        <p:nvCxnSpPr>
          <p:cNvPr id="11" name="直線コネクタ 10"/>
          <p:cNvCxnSpPr/>
          <p:nvPr userDrawn="1"/>
        </p:nvCxnSpPr>
        <p:spPr>
          <a:xfrm>
            <a:off x="437875" y="242513"/>
            <a:ext cx="9030251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4086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_ブラン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スライド番号プレースホルダー 5"/>
          <p:cNvSpPr txBox="1">
            <a:spLocks/>
          </p:cNvSpPr>
          <p:nvPr userDrawn="1"/>
        </p:nvSpPr>
        <p:spPr>
          <a:xfrm>
            <a:off x="9159874" y="6431434"/>
            <a:ext cx="387033" cy="2709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457200" rtl="0" eaLnBrk="1" latinLnBrk="0" hangingPunct="1">
              <a:defRPr kumimoji="1" sz="800" kern="1200">
                <a:solidFill>
                  <a:srgbClr val="54585A"/>
                </a:solidFill>
                <a:latin typeface="メイリオ"/>
                <a:ea typeface="メイリオ"/>
                <a:cs typeface="メイリオ"/>
              </a:defRPr>
            </a:lvl1pPr>
            <a:lvl2pPr marL="457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1F14998-DA37-FD46-99C6-51D9B456538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4" name="直線コネクタ 3"/>
          <p:cNvCxnSpPr/>
          <p:nvPr userDrawn="1"/>
        </p:nvCxnSpPr>
        <p:spPr>
          <a:xfrm>
            <a:off x="432000" y="6316016"/>
            <a:ext cx="9036126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直線コネクタ 4"/>
          <p:cNvCxnSpPr/>
          <p:nvPr userDrawn="1"/>
        </p:nvCxnSpPr>
        <p:spPr>
          <a:xfrm>
            <a:off x="437875" y="242513"/>
            <a:ext cx="9030251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図 5" descr="004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000" y="6418480"/>
            <a:ext cx="649224" cy="222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2505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302667" y="6399684"/>
            <a:ext cx="314301" cy="2709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fld id="{D1F14998-DA37-FD46-99C6-51D9B456538E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051773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正方形/長方形 10"/>
          <p:cNvSpPr/>
          <p:nvPr userDrawn="1"/>
        </p:nvSpPr>
        <p:spPr>
          <a:xfrm>
            <a:off x="232791" y="755999"/>
            <a:ext cx="9440418" cy="4901852"/>
          </a:xfrm>
          <a:prstGeom prst="rect">
            <a:avLst/>
          </a:prstGeom>
          <a:solidFill>
            <a:srgbClr val="D1CDB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33" name="タイトル 1"/>
          <p:cNvSpPr>
            <a:spLocks noGrp="1"/>
          </p:cNvSpPr>
          <p:nvPr>
            <p:ph type="ctrTitle"/>
          </p:nvPr>
        </p:nvSpPr>
        <p:spPr>
          <a:xfrm>
            <a:off x="677775" y="1253850"/>
            <a:ext cx="7998000" cy="939067"/>
          </a:xfrm>
        </p:spPr>
        <p:txBody>
          <a:bodyPr anchor="t" anchorCtr="0">
            <a:normAutofit/>
          </a:bodyPr>
          <a:lstStyle>
            <a:lvl1pPr algn="l">
              <a:lnSpc>
                <a:spcPct val="130000"/>
              </a:lnSpc>
              <a:defRPr sz="2100" b="1">
                <a:solidFill>
                  <a:srgbClr val="54585A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5" name="正方形/長方形 34"/>
          <p:cNvSpPr/>
          <p:nvPr userDrawn="1"/>
        </p:nvSpPr>
        <p:spPr>
          <a:xfrm>
            <a:off x="437875" y="239330"/>
            <a:ext cx="9030250" cy="6317764"/>
          </a:xfrm>
          <a:prstGeom prst="rect">
            <a:avLst/>
          </a:prstGeom>
          <a:noFill/>
          <a:ln>
            <a:solidFill>
              <a:srgbClr val="E754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36" name="サブタイトル 2"/>
          <p:cNvSpPr txBox="1">
            <a:spLocks/>
          </p:cNvSpPr>
          <p:nvPr userDrawn="1"/>
        </p:nvSpPr>
        <p:spPr>
          <a:xfrm>
            <a:off x="6951702" y="6587642"/>
            <a:ext cx="2601999" cy="1804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kumimoji="1" sz="2100" kern="1200">
                <a:solidFill>
                  <a:schemeClr val="tx1">
                    <a:tint val="75000"/>
                  </a:schemeClr>
                </a:solidFill>
                <a:latin typeface="メイリオ"/>
                <a:ea typeface="メイリオ"/>
                <a:cs typeface="メイリオ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sz="600">
                <a:solidFill>
                  <a:srgbClr val="54585A"/>
                </a:solidFill>
                <a:latin typeface="Calibri"/>
              </a:rPr>
              <a:t>Copyright © LIXIL Group Corporation. All rights reserved.</a:t>
            </a:r>
            <a:endParaRPr lang="ja-JP" altLang="en-US" sz="600">
              <a:solidFill>
                <a:srgbClr val="54585A"/>
              </a:solidFill>
              <a:latin typeface="Calibri"/>
            </a:endParaRPr>
          </a:p>
        </p:txBody>
      </p:sp>
      <p:sp>
        <p:nvSpPr>
          <p:cNvPr id="37" name="テキスト プレースホルダー 25"/>
          <p:cNvSpPr>
            <a:spLocks noGrp="1"/>
          </p:cNvSpPr>
          <p:nvPr>
            <p:ph type="body" sz="quarter" idx="14" hasCustomPrompt="1"/>
          </p:nvPr>
        </p:nvSpPr>
        <p:spPr>
          <a:xfrm>
            <a:off x="677776" y="3103088"/>
            <a:ext cx="3319463" cy="3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="1">
                <a:solidFill>
                  <a:srgbClr val="54585A"/>
                </a:solidFill>
              </a:defRPr>
            </a:lvl1pPr>
            <a:lvl2pPr>
              <a:defRPr sz="1400"/>
            </a:lvl2pPr>
            <a:lvl3pPr>
              <a:defRPr sz="13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kumimoji="1" lang="ja-JP" altLang="en-US"/>
              <a:t>マスター 名前</a:t>
            </a:r>
          </a:p>
        </p:txBody>
      </p:sp>
      <p:sp>
        <p:nvSpPr>
          <p:cNvPr id="38" name="テキスト プレースホルダー 27"/>
          <p:cNvSpPr>
            <a:spLocks noGrp="1"/>
          </p:cNvSpPr>
          <p:nvPr>
            <p:ph type="body" sz="quarter" idx="15" hasCustomPrompt="1"/>
          </p:nvPr>
        </p:nvSpPr>
        <p:spPr>
          <a:xfrm>
            <a:off x="677776" y="3406338"/>
            <a:ext cx="3319463" cy="3884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="0">
                <a:solidFill>
                  <a:srgbClr val="54585A"/>
                </a:solidFill>
              </a:defRPr>
            </a:lvl1pPr>
          </a:lstStyle>
          <a:p>
            <a:pPr lvl="0"/>
            <a:r>
              <a:rPr kumimoji="1" lang="ja-JP" altLang="en-US"/>
              <a:t>マスター 部署</a:t>
            </a:r>
          </a:p>
        </p:txBody>
      </p:sp>
      <p:sp>
        <p:nvSpPr>
          <p:cNvPr id="39" name="テキスト プレースホルダー 29"/>
          <p:cNvSpPr>
            <a:spLocks noGrp="1"/>
          </p:cNvSpPr>
          <p:nvPr>
            <p:ph type="body" sz="quarter" idx="16" hasCustomPrompt="1"/>
          </p:nvPr>
        </p:nvSpPr>
        <p:spPr>
          <a:xfrm>
            <a:off x="677775" y="3836022"/>
            <a:ext cx="3319463" cy="3238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rgbClr val="54585A"/>
                </a:solidFill>
              </a:defRPr>
            </a:lvl1pPr>
          </a:lstStyle>
          <a:p>
            <a:pPr lvl="0"/>
            <a:r>
              <a:rPr kumimoji="1" lang="ja-JP" altLang="en-US"/>
              <a:t>マスター </a:t>
            </a:r>
            <a:r>
              <a:rPr kumimoji="1" lang="en-US" altLang="ja-JP"/>
              <a:t>2016</a:t>
            </a:r>
            <a:r>
              <a:rPr kumimoji="1" lang="ja-JP" altLang="en-US"/>
              <a:t>年</a:t>
            </a:r>
            <a:r>
              <a:rPr kumimoji="1" lang="en-US" altLang="ja-JP"/>
              <a:t>1</a:t>
            </a:r>
            <a:r>
              <a:rPr kumimoji="1" lang="ja-JP" altLang="en-US"/>
              <a:t>月</a:t>
            </a:r>
            <a:r>
              <a:rPr kumimoji="1" lang="en-US" altLang="ja-JP"/>
              <a:t>6</a:t>
            </a:r>
            <a:r>
              <a:rPr kumimoji="1" lang="ja-JP" altLang="en-US"/>
              <a:t>日</a:t>
            </a:r>
          </a:p>
        </p:txBody>
      </p:sp>
      <p:pic>
        <p:nvPicPr>
          <p:cNvPr id="42" name="図 41" descr="00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350" y="5917358"/>
            <a:ext cx="2072640" cy="396240"/>
          </a:xfrm>
          <a:prstGeom prst="rect">
            <a:avLst/>
          </a:prstGeom>
        </p:spPr>
      </p:pic>
      <p:grpSp>
        <p:nvGrpSpPr>
          <p:cNvPr id="12" name="図形グループ 11"/>
          <p:cNvGrpSpPr/>
          <p:nvPr userDrawn="1"/>
        </p:nvGrpSpPr>
        <p:grpSpPr>
          <a:xfrm>
            <a:off x="321828" y="1231720"/>
            <a:ext cx="232093" cy="792000"/>
            <a:chOff x="321828" y="1231720"/>
            <a:chExt cx="232093" cy="792000"/>
          </a:xfrm>
        </p:grpSpPr>
        <p:sp>
          <p:nvSpPr>
            <p:cNvPr id="13" name="正方形/長方形 12"/>
            <p:cNvSpPr/>
            <p:nvPr userDrawn="1"/>
          </p:nvSpPr>
          <p:spPr>
            <a:xfrm>
              <a:off x="321828" y="1231720"/>
              <a:ext cx="232093" cy="792000"/>
            </a:xfrm>
            <a:prstGeom prst="rect">
              <a:avLst/>
            </a:prstGeom>
            <a:solidFill>
              <a:srgbClr val="D1CDB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srgbClr val="FFFFFF"/>
                </a:solidFill>
              </a:endParaRPr>
            </a:p>
          </p:txBody>
        </p:sp>
        <p:pic>
          <p:nvPicPr>
            <p:cNvPr id="14" name="図 13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7075" y="1349375"/>
              <a:ext cx="155354" cy="306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83787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59874" y="6431434"/>
            <a:ext cx="387033" cy="2709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54585A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fld id="{D1F14998-DA37-FD46-99C6-51D9B456538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21" name="テキスト プレースホルダー 2"/>
          <p:cNvSpPr>
            <a:spLocks noGrp="1"/>
          </p:cNvSpPr>
          <p:nvPr>
            <p:ph idx="1" hasCustomPrompt="1"/>
          </p:nvPr>
        </p:nvSpPr>
        <p:spPr>
          <a:xfrm>
            <a:off x="437875" y="1078544"/>
            <a:ext cx="9030249" cy="5053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>
              <a:lnSpc>
                <a:spcPct val="200000"/>
              </a:lnSpc>
              <a:buAutoNum type="arabicPlain"/>
              <a:defRPr sz="1400" b="1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項目タイトル</a:t>
            </a:r>
            <a:endParaRPr kumimoji="1" lang="en-US" altLang="ja-JP"/>
          </a:p>
          <a:p>
            <a:pPr lvl="0"/>
            <a:r>
              <a:rPr kumimoji="1" lang="ja-JP" altLang="en-US"/>
              <a:t>項目タイトル</a:t>
            </a:r>
            <a:endParaRPr kumimoji="1" lang="en-US" altLang="ja-JP"/>
          </a:p>
          <a:p>
            <a:pPr lvl="0"/>
            <a:r>
              <a:rPr kumimoji="1" lang="ja-JP" altLang="en-US"/>
              <a:t>項目タイトル</a:t>
            </a:r>
            <a:endParaRPr kumimoji="1" lang="en-US" altLang="ja-JP"/>
          </a:p>
          <a:p>
            <a:pPr lvl="0"/>
            <a:r>
              <a:rPr kumimoji="1" lang="ja-JP" altLang="en-US"/>
              <a:t>項目タイトル</a:t>
            </a:r>
            <a:endParaRPr kumimoji="1" lang="en-US" altLang="ja-JP"/>
          </a:p>
          <a:p>
            <a:pPr lvl="0"/>
            <a:r>
              <a:rPr kumimoji="1" lang="ja-JP" altLang="en-US"/>
              <a:t>項目タイトル</a:t>
            </a:r>
            <a:endParaRPr kumimoji="1" lang="en-US" altLang="ja-JP"/>
          </a:p>
        </p:txBody>
      </p:sp>
      <p:sp>
        <p:nvSpPr>
          <p:cNvPr id="22" name="タイトル 1"/>
          <p:cNvSpPr txBox="1">
            <a:spLocks/>
          </p:cNvSpPr>
          <p:nvPr userDrawn="1"/>
        </p:nvSpPr>
        <p:spPr>
          <a:xfrm>
            <a:off x="437875" y="238993"/>
            <a:ext cx="2522750" cy="51752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800" b="1" kern="1200">
                <a:solidFill>
                  <a:srgbClr val="E75400"/>
                </a:solidFill>
                <a:latin typeface="+mj-lt"/>
                <a:ea typeface="メイリオ"/>
                <a:cs typeface="メイリオ"/>
              </a:defRPr>
            </a:lvl1pPr>
          </a:lstStyle>
          <a:p>
            <a:r>
              <a:rPr lang="en-US" altLang="ja-JP"/>
              <a:t>CONTENTS</a:t>
            </a:r>
            <a:endParaRPr lang="ja-JP" altLang="en-US"/>
          </a:p>
        </p:txBody>
      </p:sp>
      <p:pic>
        <p:nvPicPr>
          <p:cNvPr id="24" name="図 23" descr="004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000" y="6418480"/>
            <a:ext cx="649224" cy="222504"/>
          </a:xfrm>
          <a:prstGeom prst="rect">
            <a:avLst/>
          </a:prstGeom>
        </p:spPr>
      </p:pic>
      <p:cxnSp>
        <p:nvCxnSpPr>
          <p:cNvPr id="8" name="直線コネクタ 7"/>
          <p:cNvCxnSpPr/>
          <p:nvPr userDrawn="1"/>
        </p:nvCxnSpPr>
        <p:spPr>
          <a:xfrm>
            <a:off x="432000" y="6316016"/>
            <a:ext cx="9036126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 userDrawn="1"/>
        </p:nvCxnSpPr>
        <p:spPr>
          <a:xfrm flipV="1">
            <a:off x="437875" y="241450"/>
            <a:ext cx="9030251" cy="1063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308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扉_基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232791" y="755999"/>
            <a:ext cx="9440418" cy="4901852"/>
          </a:xfrm>
          <a:prstGeom prst="rect">
            <a:avLst/>
          </a:prstGeom>
          <a:solidFill>
            <a:srgbClr val="D1CDB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正方形/長方形 5"/>
          <p:cNvSpPr/>
          <p:nvPr userDrawn="1"/>
        </p:nvSpPr>
        <p:spPr>
          <a:xfrm>
            <a:off x="437875" y="239330"/>
            <a:ext cx="9030250" cy="6317764"/>
          </a:xfrm>
          <a:prstGeom prst="rect">
            <a:avLst/>
          </a:prstGeom>
          <a:noFill/>
          <a:ln>
            <a:solidFill>
              <a:srgbClr val="E754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74165" y="1253978"/>
            <a:ext cx="7998000" cy="809095"/>
          </a:xfrm>
        </p:spPr>
        <p:txBody>
          <a:bodyPr/>
          <a:lstStyle>
            <a:lvl1pPr>
              <a:lnSpc>
                <a:spcPct val="130000"/>
              </a:lnSpc>
              <a:defRPr>
                <a:solidFill>
                  <a:srgbClr val="54585A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grpSp>
        <p:nvGrpSpPr>
          <p:cNvPr id="8" name="図形グループ 7"/>
          <p:cNvGrpSpPr/>
          <p:nvPr userDrawn="1"/>
        </p:nvGrpSpPr>
        <p:grpSpPr>
          <a:xfrm>
            <a:off x="321828" y="1231720"/>
            <a:ext cx="232093" cy="792000"/>
            <a:chOff x="321828" y="1231720"/>
            <a:chExt cx="232093" cy="792000"/>
          </a:xfrm>
        </p:grpSpPr>
        <p:sp>
          <p:nvSpPr>
            <p:cNvPr id="10" name="正方形/長方形 9"/>
            <p:cNvSpPr/>
            <p:nvPr userDrawn="1"/>
          </p:nvSpPr>
          <p:spPr>
            <a:xfrm>
              <a:off x="321828" y="1231720"/>
              <a:ext cx="232093" cy="792000"/>
            </a:xfrm>
            <a:prstGeom prst="rect">
              <a:avLst/>
            </a:prstGeom>
            <a:solidFill>
              <a:srgbClr val="D1CDB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srgbClr val="FFFFFF"/>
                </a:solidFill>
              </a:endParaRPr>
            </a:p>
          </p:txBody>
        </p:sp>
        <p:pic>
          <p:nvPicPr>
            <p:cNvPr id="12" name="図 11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7075" y="1349375"/>
              <a:ext cx="155354" cy="306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53690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_1カラ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タイトル 1"/>
          <p:cNvSpPr>
            <a:spLocks noGrp="1"/>
          </p:cNvSpPr>
          <p:nvPr>
            <p:ph type="title"/>
          </p:nvPr>
        </p:nvSpPr>
        <p:spPr>
          <a:xfrm>
            <a:off x="437876" y="318563"/>
            <a:ext cx="9030250" cy="759981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18" name="テキスト プレースホルダー 2"/>
          <p:cNvSpPr>
            <a:spLocks noGrp="1"/>
          </p:cNvSpPr>
          <p:nvPr>
            <p:ph idx="1" hasCustomPrompt="1"/>
          </p:nvPr>
        </p:nvSpPr>
        <p:spPr>
          <a:xfrm>
            <a:off x="437876" y="1258322"/>
            <a:ext cx="9030250" cy="4874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29" name="スライド番号プレースホルダー 5"/>
          <p:cNvSpPr txBox="1">
            <a:spLocks/>
          </p:cNvSpPr>
          <p:nvPr userDrawn="1"/>
        </p:nvSpPr>
        <p:spPr>
          <a:xfrm>
            <a:off x="9159874" y="6431434"/>
            <a:ext cx="387033" cy="2709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457200" rtl="0" eaLnBrk="1" latinLnBrk="0" hangingPunct="1">
              <a:defRPr kumimoji="1" sz="800" kern="1200">
                <a:solidFill>
                  <a:srgbClr val="54585A"/>
                </a:solidFill>
                <a:latin typeface="メイリオ"/>
                <a:ea typeface="メイリオ"/>
                <a:cs typeface="メイリオ"/>
              </a:defRPr>
            </a:lvl1pPr>
            <a:lvl2pPr marL="457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1F14998-DA37-FD46-99C6-51D9B456538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30" name="直線コネクタ 29"/>
          <p:cNvCxnSpPr/>
          <p:nvPr userDrawn="1"/>
        </p:nvCxnSpPr>
        <p:spPr>
          <a:xfrm>
            <a:off x="432000" y="6316016"/>
            <a:ext cx="9036126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/>
          <p:cNvCxnSpPr/>
          <p:nvPr userDrawn="1"/>
        </p:nvCxnSpPr>
        <p:spPr>
          <a:xfrm>
            <a:off x="437875" y="242513"/>
            <a:ext cx="9030251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2" name="図 31" descr="004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000" y="6418480"/>
            <a:ext cx="649224" cy="222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9959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_2カラ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37874" y="318563"/>
            <a:ext cx="9030251" cy="759981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9" name="テキスト プレースホルダー 2"/>
          <p:cNvSpPr>
            <a:spLocks noGrp="1"/>
          </p:cNvSpPr>
          <p:nvPr>
            <p:ph idx="1" hasCustomPrompt="1"/>
          </p:nvPr>
        </p:nvSpPr>
        <p:spPr>
          <a:xfrm>
            <a:off x="437876" y="1258322"/>
            <a:ext cx="4371191" cy="4874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10" name="スライド番号プレースホルダー 5"/>
          <p:cNvSpPr txBox="1">
            <a:spLocks/>
          </p:cNvSpPr>
          <p:nvPr userDrawn="1"/>
        </p:nvSpPr>
        <p:spPr>
          <a:xfrm>
            <a:off x="9159874" y="6431434"/>
            <a:ext cx="387033" cy="2709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457200" rtl="0" eaLnBrk="1" latinLnBrk="0" hangingPunct="1">
              <a:defRPr kumimoji="1" sz="800" kern="1200">
                <a:solidFill>
                  <a:srgbClr val="54585A"/>
                </a:solidFill>
                <a:latin typeface="メイリオ"/>
                <a:ea typeface="メイリオ"/>
                <a:cs typeface="メイリオ"/>
              </a:defRPr>
            </a:lvl1pPr>
            <a:lvl2pPr marL="457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1F14998-DA37-FD46-99C6-51D9B456538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11" name="直線コネクタ 10"/>
          <p:cNvCxnSpPr/>
          <p:nvPr userDrawn="1"/>
        </p:nvCxnSpPr>
        <p:spPr>
          <a:xfrm>
            <a:off x="432000" y="6316016"/>
            <a:ext cx="9036126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 userDrawn="1"/>
        </p:nvCxnSpPr>
        <p:spPr>
          <a:xfrm>
            <a:off x="437875" y="242513"/>
            <a:ext cx="9030251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 descr="004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000" y="6418480"/>
            <a:ext cx="649224" cy="222504"/>
          </a:xfrm>
          <a:prstGeom prst="rect">
            <a:avLst/>
          </a:prstGeom>
        </p:spPr>
      </p:pic>
      <p:sp>
        <p:nvSpPr>
          <p:cNvPr id="14" name="テキスト プレースホルダー 2"/>
          <p:cNvSpPr>
            <a:spLocks noGrp="1"/>
          </p:cNvSpPr>
          <p:nvPr>
            <p:ph idx="10" hasCustomPrompt="1"/>
          </p:nvPr>
        </p:nvSpPr>
        <p:spPr>
          <a:xfrm>
            <a:off x="5096935" y="1258322"/>
            <a:ext cx="4371191" cy="4874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576518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_3カラ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37874" y="318563"/>
            <a:ext cx="9030251" cy="759981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4" name="スライド番号プレースホルダー 5"/>
          <p:cNvSpPr txBox="1">
            <a:spLocks/>
          </p:cNvSpPr>
          <p:nvPr userDrawn="1"/>
        </p:nvSpPr>
        <p:spPr>
          <a:xfrm>
            <a:off x="9159874" y="6431434"/>
            <a:ext cx="387033" cy="2709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457200" rtl="0" eaLnBrk="1" latinLnBrk="0" hangingPunct="1">
              <a:defRPr kumimoji="1" sz="800" kern="1200">
                <a:solidFill>
                  <a:srgbClr val="54585A"/>
                </a:solidFill>
                <a:latin typeface="メイリオ"/>
                <a:ea typeface="メイリオ"/>
                <a:cs typeface="メイリオ"/>
              </a:defRPr>
            </a:lvl1pPr>
            <a:lvl2pPr marL="457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1F14998-DA37-FD46-99C6-51D9B456538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5" name="直線コネクタ 4"/>
          <p:cNvCxnSpPr/>
          <p:nvPr userDrawn="1"/>
        </p:nvCxnSpPr>
        <p:spPr>
          <a:xfrm>
            <a:off x="432000" y="6316016"/>
            <a:ext cx="9036126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/>
          <p:cNvCxnSpPr/>
          <p:nvPr userDrawn="1"/>
        </p:nvCxnSpPr>
        <p:spPr>
          <a:xfrm>
            <a:off x="437875" y="242513"/>
            <a:ext cx="9030251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図 6" descr="004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000" y="6418480"/>
            <a:ext cx="649224" cy="222504"/>
          </a:xfrm>
          <a:prstGeom prst="rect">
            <a:avLst/>
          </a:prstGeom>
        </p:spPr>
      </p:pic>
      <p:sp>
        <p:nvSpPr>
          <p:cNvPr id="11" name="テキスト プレースホルダー 2"/>
          <p:cNvSpPr>
            <a:spLocks noGrp="1"/>
          </p:cNvSpPr>
          <p:nvPr>
            <p:ph idx="10" hasCustomPrompt="1"/>
          </p:nvPr>
        </p:nvSpPr>
        <p:spPr>
          <a:xfrm>
            <a:off x="3551170" y="1258322"/>
            <a:ext cx="2803660" cy="4874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13" name="テキスト プレースホルダー 2"/>
          <p:cNvSpPr>
            <a:spLocks noGrp="1"/>
          </p:cNvSpPr>
          <p:nvPr>
            <p:ph idx="12" hasCustomPrompt="1"/>
          </p:nvPr>
        </p:nvSpPr>
        <p:spPr>
          <a:xfrm>
            <a:off x="437875" y="1258322"/>
            <a:ext cx="2803660" cy="4874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14" name="テキスト プレースホルダー 2"/>
          <p:cNvSpPr>
            <a:spLocks noGrp="1"/>
          </p:cNvSpPr>
          <p:nvPr>
            <p:ph idx="13" hasCustomPrompt="1"/>
          </p:nvPr>
        </p:nvSpPr>
        <p:spPr>
          <a:xfrm>
            <a:off x="6664465" y="1258322"/>
            <a:ext cx="2803660" cy="4874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3072820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_4カラ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スライド番号プレースホルダー 5"/>
          <p:cNvSpPr txBox="1">
            <a:spLocks/>
          </p:cNvSpPr>
          <p:nvPr userDrawn="1"/>
        </p:nvSpPr>
        <p:spPr>
          <a:xfrm>
            <a:off x="9159874" y="6431434"/>
            <a:ext cx="387033" cy="2709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457200" rtl="0" eaLnBrk="1" latinLnBrk="0" hangingPunct="1">
              <a:defRPr kumimoji="1" sz="800" kern="1200">
                <a:solidFill>
                  <a:srgbClr val="54585A"/>
                </a:solidFill>
                <a:latin typeface="メイリオ"/>
                <a:ea typeface="メイリオ"/>
                <a:cs typeface="メイリオ"/>
              </a:defRPr>
            </a:lvl1pPr>
            <a:lvl2pPr marL="457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1F14998-DA37-FD46-99C6-51D9B456538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4" name="直線コネクタ 3"/>
          <p:cNvCxnSpPr/>
          <p:nvPr userDrawn="1"/>
        </p:nvCxnSpPr>
        <p:spPr>
          <a:xfrm>
            <a:off x="432000" y="6316016"/>
            <a:ext cx="9036126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直線コネクタ 4"/>
          <p:cNvCxnSpPr/>
          <p:nvPr userDrawn="1"/>
        </p:nvCxnSpPr>
        <p:spPr>
          <a:xfrm>
            <a:off x="437875" y="242513"/>
            <a:ext cx="9030251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図 5" descr="004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000" y="6418480"/>
            <a:ext cx="649224" cy="222504"/>
          </a:xfrm>
          <a:prstGeom prst="rect">
            <a:avLst/>
          </a:prstGeom>
        </p:spPr>
      </p:pic>
      <p:sp>
        <p:nvSpPr>
          <p:cNvPr id="8" name="テキスト プレースホルダー 2"/>
          <p:cNvSpPr>
            <a:spLocks noGrp="1"/>
          </p:cNvSpPr>
          <p:nvPr>
            <p:ph idx="12" hasCustomPrompt="1"/>
          </p:nvPr>
        </p:nvSpPr>
        <p:spPr>
          <a:xfrm>
            <a:off x="437875" y="1258322"/>
            <a:ext cx="2068258" cy="4874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11" name="テキスト プレースホルダー 2"/>
          <p:cNvSpPr>
            <a:spLocks noGrp="1"/>
          </p:cNvSpPr>
          <p:nvPr>
            <p:ph idx="13" hasCustomPrompt="1"/>
          </p:nvPr>
        </p:nvSpPr>
        <p:spPr>
          <a:xfrm>
            <a:off x="2758539" y="1258322"/>
            <a:ext cx="2068258" cy="4874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12" name="テキスト プレースホルダー 2"/>
          <p:cNvSpPr>
            <a:spLocks noGrp="1"/>
          </p:cNvSpPr>
          <p:nvPr>
            <p:ph idx="14" hasCustomPrompt="1"/>
          </p:nvPr>
        </p:nvSpPr>
        <p:spPr>
          <a:xfrm>
            <a:off x="5079203" y="1258322"/>
            <a:ext cx="2068258" cy="4874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13" name="テキスト プレースホルダー 2"/>
          <p:cNvSpPr>
            <a:spLocks noGrp="1"/>
          </p:cNvSpPr>
          <p:nvPr>
            <p:ph idx="15" hasCustomPrompt="1"/>
          </p:nvPr>
        </p:nvSpPr>
        <p:spPr>
          <a:xfrm>
            <a:off x="7399868" y="1258322"/>
            <a:ext cx="2068258" cy="4874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93685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59874" y="6431434"/>
            <a:ext cx="387033" cy="2709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54585A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fld id="{D1F14998-DA37-FD46-99C6-51D9B456538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21" name="テキスト プレースホルダー 2"/>
          <p:cNvSpPr>
            <a:spLocks noGrp="1"/>
          </p:cNvSpPr>
          <p:nvPr>
            <p:ph idx="1" hasCustomPrompt="1"/>
          </p:nvPr>
        </p:nvSpPr>
        <p:spPr>
          <a:xfrm>
            <a:off x="437875" y="1078544"/>
            <a:ext cx="9030249" cy="5053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>
              <a:lnSpc>
                <a:spcPct val="200000"/>
              </a:lnSpc>
              <a:buAutoNum type="arabicPlain"/>
              <a:defRPr sz="1400" b="1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項目タイトル</a:t>
            </a:r>
            <a:endParaRPr kumimoji="1" lang="en-US" altLang="ja-JP"/>
          </a:p>
          <a:p>
            <a:pPr lvl="0"/>
            <a:r>
              <a:rPr kumimoji="1" lang="ja-JP" altLang="en-US"/>
              <a:t>項目タイトル</a:t>
            </a:r>
            <a:endParaRPr kumimoji="1" lang="en-US" altLang="ja-JP"/>
          </a:p>
          <a:p>
            <a:pPr lvl="0"/>
            <a:r>
              <a:rPr kumimoji="1" lang="ja-JP" altLang="en-US"/>
              <a:t>項目タイトル</a:t>
            </a:r>
            <a:endParaRPr kumimoji="1" lang="en-US" altLang="ja-JP"/>
          </a:p>
          <a:p>
            <a:pPr lvl="0"/>
            <a:r>
              <a:rPr kumimoji="1" lang="ja-JP" altLang="en-US"/>
              <a:t>項目タイトル</a:t>
            </a:r>
            <a:endParaRPr kumimoji="1" lang="en-US" altLang="ja-JP"/>
          </a:p>
          <a:p>
            <a:pPr lvl="0"/>
            <a:r>
              <a:rPr kumimoji="1" lang="ja-JP" altLang="en-US"/>
              <a:t>項目タイトル</a:t>
            </a:r>
            <a:endParaRPr kumimoji="1" lang="en-US" altLang="ja-JP"/>
          </a:p>
        </p:txBody>
      </p:sp>
      <p:sp>
        <p:nvSpPr>
          <p:cNvPr id="22" name="タイトル 1"/>
          <p:cNvSpPr txBox="1">
            <a:spLocks/>
          </p:cNvSpPr>
          <p:nvPr userDrawn="1"/>
        </p:nvSpPr>
        <p:spPr>
          <a:xfrm>
            <a:off x="393425" y="321543"/>
            <a:ext cx="2522750" cy="51752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800" b="1" kern="1200">
                <a:solidFill>
                  <a:srgbClr val="E75400"/>
                </a:solidFill>
                <a:latin typeface="+mj-lt"/>
                <a:ea typeface="メイリオ"/>
                <a:cs typeface="メイリオ"/>
              </a:defRPr>
            </a:lvl1pPr>
          </a:lstStyle>
          <a:p>
            <a:r>
              <a:rPr lang="en-US" altLang="ja-JP" sz="210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CONTENTS</a:t>
            </a:r>
            <a:endParaRPr lang="ja-JP" altLang="en-US" sz="210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24" name="図 23" descr="004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000" y="6418480"/>
            <a:ext cx="649224" cy="222504"/>
          </a:xfrm>
          <a:prstGeom prst="rect">
            <a:avLst/>
          </a:prstGeom>
        </p:spPr>
      </p:pic>
      <p:cxnSp>
        <p:nvCxnSpPr>
          <p:cNvPr id="8" name="直線コネクタ 7"/>
          <p:cNvCxnSpPr/>
          <p:nvPr userDrawn="1"/>
        </p:nvCxnSpPr>
        <p:spPr>
          <a:xfrm>
            <a:off x="432000" y="6316016"/>
            <a:ext cx="9036126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 userDrawn="1"/>
        </p:nvCxnSpPr>
        <p:spPr>
          <a:xfrm flipV="1">
            <a:off x="437875" y="241450"/>
            <a:ext cx="9030251" cy="1063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18358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_1カラム+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37875" y="318563"/>
            <a:ext cx="9030250" cy="759981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hasCustomPrompt="1"/>
          </p:nvPr>
        </p:nvSpPr>
        <p:spPr>
          <a:xfrm>
            <a:off x="437876" y="1786466"/>
            <a:ext cx="9030250" cy="43460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スライド番号プレースホルダー 5"/>
          <p:cNvSpPr txBox="1">
            <a:spLocks/>
          </p:cNvSpPr>
          <p:nvPr userDrawn="1"/>
        </p:nvSpPr>
        <p:spPr>
          <a:xfrm>
            <a:off x="9159874" y="6431434"/>
            <a:ext cx="387033" cy="2709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457200" rtl="0" eaLnBrk="1" latinLnBrk="0" hangingPunct="1">
              <a:defRPr kumimoji="1" sz="800" kern="1200">
                <a:solidFill>
                  <a:srgbClr val="54585A"/>
                </a:solidFill>
                <a:latin typeface="メイリオ"/>
                <a:ea typeface="メイリオ"/>
                <a:cs typeface="メイリオ"/>
              </a:defRPr>
            </a:lvl1pPr>
            <a:lvl2pPr marL="457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1F14998-DA37-FD46-99C6-51D9B456538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5" name="直線コネクタ 4"/>
          <p:cNvCxnSpPr/>
          <p:nvPr userDrawn="1"/>
        </p:nvCxnSpPr>
        <p:spPr>
          <a:xfrm>
            <a:off x="432000" y="6316016"/>
            <a:ext cx="9036126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/>
          <p:cNvCxnSpPr/>
          <p:nvPr userDrawn="1"/>
        </p:nvCxnSpPr>
        <p:spPr>
          <a:xfrm>
            <a:off x="437875" y="242513"/>
            <a:ext cx="9030251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図 6" descr="004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000" y="6418480"/>
            <a:ext cx="649224" cy="222504"/>
          </a:xfrm>
          <a:prstGeom prst="rect">
            <a:avLst/>
          </a:prstGeom>
        </p:spPr>
      </p:pic>
      <p:sp>
        <p:nvSpPr>
          <p:cNvPr id="9" name="テキスト プレースホルダー 8"/>
          <p:cNvSpPr>
            <a:spLocks noGrp="1"/>
          </p:cNvSpPr>
          <p:nvPr>
            <p:ph type="body" sz="quarter" idx="10"/>
          </p:nvPr>
        </p:nvSpPr>
        <p:spPr>
          <a:xfrm>
            <a:off x="437876" y="1258322"/>
            <a:ext cx="9030249" cy="52814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700" b="1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/>
              <a:t>マスター テキスト</a:t>
            </a:r>
          </a:p>
        </p:txBody>
      </p:sp>
    </p:spTree>
    <p:extLst>
      <p:ext uri="{BB962C8B-B14F-4D97-AF65-F5344CB8AC3E}">
        <p14:creationId xmlns:p14="http://schemas.microsoft.com/office/powerpoint/2010/main" val="27413811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_2カラム+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hasCustomPrompt="1"/>
          </p:nvPr>
        </p:nvSpPr>
        <p:spPr>
          <a:xfrm>
            <a:off x="437876" y="1786466"/>
            <a:ext cx="4362724" cy="43460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スライド番号プレースホルダー 5"/>
          <p:cNvSpPr txBox="1">
            <a:spLocks/>
          </p:cNvSpPr>
          <p:nvPr userDrawn="1"/>
        </p:nvSpPr>
        <p:spPr>
          <a:xfrm>
            <a:off x="9159874" y="6431434"/>
            <a:ext cx="387033" cy="2709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457200" rtl="0" eaLnBrk="1" latinLnBrk="0" hangingPunct="1">
              <a:defRPr kumimoji="1" sz="800" kern="1200">
                <a:solidFill>
                  <a:srgbClr val="54585A"/>
                </a:solidFill>
                <a:latin typeface="メイリオ"/>
                <a:ea typeface="メイリオ"/>
                <a:cs typeface="メイリオ"/>
              </a:defRPr>
            </a:lvl1pPr>
            <a:lvl2pPr marL="457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1F14998-DA37-FD46-99C6-51D9B456538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5" name="直線コネクタ 4"/>
          <p:cNvCxnSpPr/>
          <p:nvPr userDrawn="1"/>
        </p:nvCxnSpPr>
        <p:spPr>
          <a:xfrm>
            <a:off x="432000" y="6316016"/>
            <a:ext cx="9036126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/>
          <p:cNvCxnSpPr/>
          <p:nvPr userDrawn="1"/>
        </p:nvCxnSpPr>
        <p:spPr>
          <a:xfrm>
            <a:off x="437875" y="242513"/>
            <a:ext cx="9030251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図 6" descr="004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000" y="6418480"/>
            <a:ext cx="649224" cy="222504"/>
          </a:xfrm>
          <a:prstGeom prst="rect">
            <a:avLst/>
          </a:prstGeom>
        </p:spPr>
      </p:pic>
      <p:sp>
        <p:nvSpPr>
          <p:cNvPr id="8" name="テキスト プレースホルダー 2"/>
          <p:cNvSpPr>
            <a:spLocks noGrp="1"/>
          </p:cNvSpPr>
          <p:nvPr>
            <p:ph idx="10" hasCustomPrompt="1"/>
          </p:nvPr>
        </p:nvSpPr>
        <p:spPr>
          <a:xfrm>
            <a:off x="5105402" y="1786466"/>
            <a:ext cx="4362724" cy="43460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1"/>
          </p:nvPr>
        </p:nvSpPr>
        <p:spPr>
          <a:xfrm>
            <a:off x="437877" y="1258322"/>
            <a:ext cx="4362724" cy="52814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700" b="1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/>
              <a:t>マスター テキスト</a:t>
            </a:r>
          </a:p>
        </p:txBody>
      </p:sp>
      <p:sp>
        <p:nvSpPr>
          <p:cNvPr id="10" name="テキスト プレースホルダー 8"/>
          <p:cNvSpPr>
            <a:spLocks noGrp="1"/>
          </p:cNvSpPr>
          <p:nvPr>
            <p:ph type="body" sz="quarter" idx="12"/>
          </p:nvPr>
        </p:nvSpPr>
        <p:spPr>
          <a:xfrm>
            <a:off x="5105401" y="1258322"/>
            <a:ext cx="4362724" cy="52814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700" b="1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/>
              <a:t>マスター テキスト</a:t>
            </a:r>
          </a:p>
        </p:txBody>
      </p:sp>
    </p:spTree>
    <p:extLst>
      <p:ext uri="{BB962C8B-B14F-4D97-AF65-F5344CB8AC3E}">
        <p14:creationId xmlns:p14="http://schemas.microsoft.com/office/powerpoint/2010/main" val="26940104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_テキスト/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37874" y="318563"/>
            <a:ext cx="9030251" cy="759981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スライド番号プレースホルダー 5"/>
          <p:cNvSpPr txBox="1">
            <a:spLocks/>
          </p:cNvSpPr>
          <p:nvPr userDrawn="1"/>
        </p:nvSpPr>
        <p:spPr>
          <a:xfrm>
            <a:off x="9159874" y="6431434"/>
            <a:ext cx="387033" cy="2709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457200" rtl="0" eaLnBrk="1" latinLnBrk="0" hangingPunct="1">
              <a:defRPr kumimoji="1" sz="800" kern="1200">
                <a:solidFill>
                  <a:srgbClr val="54585A"/>
                </a:solidFill>
                <a:latin typeface="メイリオ"/>
                <a:ea typeface="メイリオ"/>
                <a:cs typeface="メイリオ"/>
              </a:defRPr>
            </a:lvl1pPr>
            <a:lvl2pPr marL="457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1F14998-DA37-FD46-99C6-51D9B456538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4" name="直線コネクタ 3"/>
          <p:cNvCxnSpPr/>
          <p:nvPr userDrawn="1"/>
        </p:nvCxnSpPr>
        <p:spPr>
          <a:xfrm>
            <a:off x="432000" y="6316016"/>
            <a:ext cx="9036126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図 4" descr="004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000" y="6418480"/>
            <a:ext cx="649224" cy="222504"/>
          </a:xfrm>
          <a:prstGeom prst="rect">
            <a:avLst/>
          </a:prstGeom>
        </p:spPr>
      </p:pic>
      <p:sp>
        <p:nvSpPr>
          <p:cNvPr id="7" name="図プレースホルダー 6"/>
          <p:cNvSpPr>
            <a:spLocks noGrp="1"/>
          </p:cNvSpPr>
          <p:nvPr>
            <p:ph type="pic" sz="quarter" idx="10"/>
          </p:nvPr>
        </p:nvSpPr>
        <p:spPr>
          <a:xfrm>
            <a:off x="3551170" y="1258322"/>
            <a:ext cx="5916957" cy="4874150"/>
          </a:xfrm>
          <a:prstGeom prst="rect">
            <a:avLst/>
          </a:prstGeom>
        </p:spPr>
        <p:txBody>
          <a:bodyPr vert="horz"/>
          <a:lstStyle/>
          <a:p>
            <a:endParaRPr kumimoji="1" lang="ja-JP" altLang="en-US"/>
          </a:p>
        </p:txBody>
      </p:sp>
      <p:sp>
        <p:nvSpPr>
          <p:cNvPr id="10" name="テキスト プレースホルダー 2"/>
          <p:cNvSpPr>
            <a:spLocks noGrp="1"/>
          </p:cNvSpPr>
          <p:nvPr>
            <p:ph idx="1" hasCustomPrompt="1"/>
          </p:nvPr>
        </p:nvSpPr>
        <p:spPr>
          <a:xfrm>
            <a:off x="437875" y="1258322"/>
            <a:ext cx="2803659" cy="4874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cxnSp>
        <p:nvCxnSpPr>
          <p:cNvPr id="11" name="直線コネクタ 10"/>
          <p:cNvCxnSpPr/>
          <p:nvPr userDrawn="1"/>
        </p:nvCxnSpPr>
        <p:spPr>
          <a:xfrm>
            <a:off x="437875" y="242513"/>
            <a:ext cx="9030251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09084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_ブラン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スライド番号プレースホルダー 5"/>
          <p:cNvSpPr txBox="1">
            <a:spLocks/>
          </p:cNvSpPr>
          <p:nvPr userDrawn="1"/>
        </p:nvSpPr>
        <p:spPr>
          <a:xfrm>
            <a:off x="9159874" y="6431434"/>
            <a:ext cx="387033" cy="2709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457200" rtl="0" eaLnBrk="1" latinLnBrk="0" hangingPunct="1">
              <a:defRPr kumimoji="1" sz="800" kern="1200">
                <a:solidFill>
                  <a:srgbClr val="54585A"/>
                </a:solidFill>
                <a:latin typeface="メイリオ"/>
                <a:ea typeface="メイリオ"/>
                <a:cs typeface="メイリオ"/>
              </a:defRPr>
            </a:lvl1pPr>
            <a:lvl2pPr marL="457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1F14998-DA37-FD46-99C6-51D9B456538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4" name="直線コネクタ 3"/>
          <p:cNvCxnSpPr/>
          <p:nvPr userDrawn="1"/>
        </p:nvCxnSpPr>
        <p:spPr>
          <a:xfrm>
            <a:off x="432000" y="6316016"/>
            <a:ext cx="9036126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直線コネクタ 4"/>
          <p:cNvCxnSpPr/>
          <p:nvPr userDrawn="1"/>
        </p:nvCxnSpPr>
        <p:spPr>
          <a:xfrm>
            <a:off x="437875" y="242513"/>
            <a:ext cx="9030251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図 5" descr="004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000" y="6418480"/>
            <a:ext cx="649224" cy="222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476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容_1カラ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タイトル 1"/>
          <p:cNvSpPr>
            <a:spLocks noGrp="1"/>
          </p:cNvSpPr>
          <p:nvPr>
            <p:ph type="title"/>
          </p:nvPr>
        </p:nvSpPr>
        <p:spPr>
          <a:xfrm>
            <a:off x="437876" y="318564"/>
            <a:ext cx="9030250" cy="446612"/>
          </a:xfrm>
        </p:spPr>
        <p:txBody>
          <a:bodyPr lIns="0" rIns="0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18" name="テキスト プレースホルダー 2"/>
          <p:cNvSpPr>
            <a:spLocks noGrp="1"/>
          </p:cNvSpPr>
          <p:nvPr>
            <p:ph idx="1" hasCustomPrompt="1"/>
          </p:nvPr>
        </p:nvSpPr>
        <p:spPr>
          <a:xfrm>
            <a:off x="437876" y="1628800"/>
            <a:ext cx="9030250" cy="4503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テキスト・図表等を挿入</a:t>
            </a:r>
          </a:p>
        </p:txBody>
      </p:sp>
      <p:sp>
        <p:nvSpPr>
          <p:cNvPr id="29" name="スライド番号プレースホルダー 5"/>
          <p:cNvSpPr txBox="1">
            <a:spLocks/>
          </p:cNvSpPr>
          <p:nvPr userDrawn="1"/>
        </p:nvSpPr>
        <p:spPr>
          <a:xfrm>
            <a:off x="9159906" y="6431434"/>
            <a:ext cx="387033" cy="2709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457200" rtl="0" eaLnBrk="1" latinLnBrk="0" hangingPunct="1">
              <a:defRPr kumimoji="1" sz="800" kern="1200">
                <a:solidFill>
                  <a:srgbClr val="54585A"/>
                </a:solidFill>
                <a:latin typeface="メイリオ"/>
                <a:ea typeface="メイリオ"/>
                <a:cs typeface="メイリオ"/>
              </a:defRPr>
            </a:lvl1pPr>
            <a:lvl2pPr marL="457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1F14998-DA37-FD46-99C6-51D9B456538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30" name="直線コネクタ 29"/>
          <p:cNvCxnSpPr/>
          <p:nvPr userDrawn="1"/>
        </p:nvCxnSpPr>
        <p:spPr>
          <a:xfrm>
            <a:off x="432000" y="6316016"/>
            <a:ext cx="9036126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/>
          <p:cNvCxnSpPr/>
          <p:nvPr userDrawn="1"/>
        </p:nvCxnSpPr>
        <p:spPr>
          <a:xfrm>
            <a:off x="437881" y="242513"/>
            <a:ext cx="9030251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2" name="図 31" descr="004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000" y="6418480"/>
            <a:ext cx="649224" cy="222504"/>
          </a:xfrm>
          <a:prstGeom prst="rect">
            <a:avLst/>
          </a:prstGeom>
        </p:spPr>
      </p:pic>
      <p:sp>
        <p:nvSpPr>
          <p:cNvPr id="8" name="コンテンツ プレースホルダー 2"/>
          <p:cNvSpPr>
            <a:spLocks noGrp="1"/>
          </p:cNvSpPr>
          <p:nvPr>
            <p:ph sz="quarter" idx="10" hasCustomPrompt="1"/>
          </p:nvPr>
        </p:nvSpPr>
        <p:spPr>
          <a:xfrm>
            <a:off x="438547" y="765176"/>
            <a:ext cx="9039225" cy="647601"/>
          </a:xfrm>
          <a:prstGeom prst="rect">
            <a:avLst/>
          </a:prstGeom>
          <a:ln w="15875" cmpd="sng">
            <a:solidFill>
              <a:schemeClr val="tx1"/>
            </a:solidFill>
          </a:ln>
        </p:spPr>
        <p:txBody>
          <a:bodyPr anchor="ctr"/>
          <a:lstStyle>
            <a:lvl1pPr marL="0" indent="0">
              <a:buNone/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チャートメッセージ   このページで伝えたいことを記入してください</a:t>
            </a:r>
            <a:endParaRPr kumimoji="1" lang="en-US" altLang="ja-JP"/>
          </a:p>
          <a:p>
            <a:pPr lvl="0"/>
            <a:r>
              <a:rPr kumimoji="1" lang="ja-JP" altLang="en-US"/>
              <a:t>メイリオ</a:t>
            </a:r>
            <a:r>
              <a:rPr kumimoji="1" lang="en-US" altLang="ja-JP"/>
              <a:t>16~14</a:t>
            </a:r>
            <a:r>
              <a:rPr kumimoji="1" lang="ja-JP" altLang="en-US"/>
              <a:t>の間</a:t>
            </a:r>
          </a:p>
        </p:txBody>
      </p:sp>
    </p:spTree>
    <p:extLst>
      <p:ext uri="{BB962C8B-B14F-4D97-AF65-F5344CB8AC3E}">
        <p14:creationId xmlns:p14="http://schemas.microsoft.com/office/powerpoint/2010/main" val="25391442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302667" y="6399684"/>
            <a:ext cx="314301" cy="2709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fld id="{D1F14998-DA37-FD46-99C6-51D9B456538E}" type="slidenum">
              <a:rPr lang="ja-JP" altLang="en-US" smtClean="0">
                <a:solidFill>
                  <a:prstClr val="white"/>
                </a:solidFill>
              </a:rPr>
              <a:pPr/>
              <a:t>‹#›</a:t>
            </a:fld>
            <a:endParaRPr lang="ja-JP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999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扉_基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232791" y="755999"/>
            <a:ext cx="9440418" cy="4901852"/>
          </a:xfrm>
          <a:prstGeom prst="rect">
            <a:avLst/>
          </a:prstGeom>
          <a:solidFill>
            <a:srgbClr val="D1CDB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 userDrawn="1"/>
        </p:nvSpPr>
        <p:spPr>
          <a:xfrm>
            <a:off x="437875" y="239330"/>
            <a:ext cx="9030250" cy="6317764"/>
          </a:xfrm>
          <a:prstGeom prst="rect">
            <a:avLst/>
          </a:prstGeom>
          <a:noFill/>
          <a:ln>
            <a:solidFill>
              <a:srgbClr val="E754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74165" y="1253978"/>
            <a:ext cx="7998000" cy="809095"/>
          </a:xfrm>
        </p:spPr>
        <p:txBody>
          <a:bodyPr/>
          <a:lstStyle>
            <a:lvl1pPr>
              <a:lnSpc>
                <a:spcPct val="130000"/>
              </a:lnSpc>
              <a:defRPr>
                <a:solidFill>
                  <a:srgbClr val="54585A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grpSp>
        <p:nvGrpSpPr>
          <p:cNvPr id="8" name="図形グループ 7"/>
          <p:cNvGrpSpPr/>
          <p:nvPr userDrawn="1"/>
        </p:nvGrpSpPr>
        <p:grpSpPr>
          <a:xfrm>
            <a:off x="321828" y="1231720"/>
            <a:ext cx="232093" cy="792000"/>
            <a:chOff x="321828" y="1231720"/>
            <a:chExt cx="232093" cy="792000"/>
          </a:xfrm>
        </p:grpSpPr>
        <p:sp>
          <p:nvSpPr>
            <p:cNvPr id="10" name="正方形/長方形 9"/>
            <p:cNvSpPr/>
            <p:nvPr userDrawn="1"/>
          </p:nvSpPr>
          <p:spPr>
            <a:xfrm>
              <a:off x="321828" y="1231720"/>
              <a:ext cx="232093" cy="792000"/>
            </a:xfrm>
            <a:prstGeom prst="rect">
              <a:avLst/>
            </a:prstGeom>
            <a:solidFill>
              <a:srgbClr val="D1CDB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2" name="図 11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7075" y="1349375"/>
              <a:ext cx="155354" cy="306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9862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_1カラ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タイトル 1"/>
          <p:cNvSpPr>
            <a:spLocks noGrp="1"/>
          </p:cNvSpPr>
          <p:nvPr>
            <p:ph type="title"/>
          </p:nvPr>
        </p:nvSpPr>
        <p:spPr>
          <a:xfrm>
            <a:off x="437876" y="318563"/>
            <a:ext cx="9030250" cy="759981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18" name="テキスト プレースホルダー 2"/>
          <p:cNvSpPr>
            <a:spLocks noGrp="1"/>
          </p:cNvSpPr>
          <p:nvPr>
            <p:ph idx="1" hasCustomPrompt="1"/>
          </p:nvPr>
        </p:nvSpPr>
        <p:spPr>
          <a:xfrm>
            <a:off x="437876" y="1258322"/>
            <a:ext cx="9030250" cy="4874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29" name="スライド番号プレースホルダー 5"/>
          <p:cNvSpPr txBox="1">
            <a:spLocks/>
          </p:cNvSpPr>
          <p:nvPr userDrawn="1"/>
        </p:nvSpPr>
        <p:spPr>
          <a:xfrm>
            <a:off x="9159874" y="6431434"/>
            <a:ext cx="387033" cy="2709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457200" rtl="0" eaLnBrk="1" latinLnBrk="0" hangingPunct="1">
              <a:defRPr kumimoji="1" sz="800" kern="1200">
                <a:solidFill>
                  <a:srgbClr val="54585A"/>
                </a:solidFill>
                <a:latin typeface="メイリオ"/>
                <a:ea typeface="メイリオ"/>
                <a:cs typeface="メイリオ"/>
              </a:defRPr>
            </a:lvl1pPr>
            <a:lvl2pPr marL="457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1F14998-DA37-FD46-99C6-51D9B456538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30" name="直線コネクタ 29"/>
          <p:cNvCxnSpPr/>
          <p:nvPr userDrawn="1"/>
        </p:nvCxnSpPr>
        <p:spPr>
          <a:xfrm>
            <a:off x="432000" y="6316016"/>
            <a:ext cx="9036126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/>
          <p:cNvCxnSpPr/>
          <p:nvPr userDrawn="1"/>
        </p:nvCxnSpPr>
        <p:spPr>
          <a:xfrm>
            <a:off x="437875" y="242513"/>
            <a:ext cx="9030251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2" name="図 31" descr="004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000" y="6418480"/>
            <a:ext cx="649224" cy="222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278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_2カラ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37874" y="318563"/>
            <a:ext cx="9030251" cy="759981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9" name="テキスト プレースホルダー 2"/>
          <p:cNvSpPr>
            <a:spLocks noGrp="1"/>
          </p:cNvSpPr>
          <p:nvPr>
            <p:ph idx="1" hasCustomPrompt="1"/>
          </p:nvPr>
        </p:nvSpPr>
        <p:spPr>
          <a:xfrm>
            <a:off x="437876" y="1258322"/>
            <a:ext cx="4371191" cy="4874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10" name="スライド番号プレースホルダー 5"/>
          <p:cNvSpPr txBox="1">
            <a:spLocks/>
          </p:cNvSpPr>
          <p:nvPr userDrawn="1"/>
        </p:nvSpPr>
        <p:spPr>
          <a:xfrm>
            <a:off x="9159874" y="6431434"/>
            <a:ext cx="387033" cy="2709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457200" rtl="0" eaLnBrk="1" latinLnBrk="0" hangingPunct="1">
              <a:defRPr kumimoji="1" sz="800" kern="1200">
                <a:solidFill>
                  <a:srgbClr val="54585A"/>
                </a:solidFill>
                <a:latin typeface="メイリオ"/>
                <a:ea typeface="メイリオ"/>
                <a:cs typeface="メイリオ"/>
              </a:defRPr>
            </a:lvl1pPr>
            <a:lvl2pPr marL="457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1F14998-DA37-FD46-99C6-51D9B456538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11" name="直線コネクタ 10"/>
          <p:cNvCxnSpPr/>
          <p:nvPr userDrawn="1"/>
        </p:nvCxnSpPr>
        <p:spPr>
          <a:xfrm>
            <a:off x="432000" y="6316016"/>
            <a:ext cx="9036126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 userDrawn="1"/>
        </p:nvCxnSpPr>
        <p:spPr>
          <a:xfrm>
            <a:off x="437875" y="242513"/>
            <a:ext cx="9030251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 descr="004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000" y="6418480"/>
            <a:ext cx="649224" cy="222504"/>
          </a:xfrm>
          <a:prstGeom prst="rect">
            <a:avLst/>
          </a:prstGeom>
        </p:spPr>
      </p:pic>
      <p:sp>
        <p:nvSpPr>
          <p:cNvPr id="14" name="テキスト プレースホルダー 2"/>
          <p:cNvSpPr>
            <a:spLocks noGrp="1"/>
          </p:cNvSpPr>
          <p:nvPr>
            <p:ph idx="10" hasCustomPrompt="1"/>
          </p:nvPr>
        </p:nvSpPr>
        <p:spPr>
          <a:xfrm>
            <a:off x="5096935" y="1258322"/>
            <a:ext cx="4371191" cy="4874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81190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_3カラ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37874" y="318563"/>
            <a:ext cx="9030251" cy="759981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4" name="スライド番号プレースホルダー 5"/>
          <p:cNvSpPr txBox="1">
            <a:spLocks/>
          </p:cNvSpPr>
          <p:nvPr userDrawn="1"/>
        </p:nvSpPr>
        <p:spPr>
          <a:xfrm>
            <a:off x="9159874" y="6431434"/>
            <a:ext cx="387033" cy="2709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457200" rtl="0" eaLnBrk="1" latinLnBrk="0" hangingPunct="1">
              <a:defRPr kumimoji="1" sz="800" kern="1200">
                <a:solidFill>
                  <a:srgbClr val="54585A"/>
                </a:solidFill>
                <a:latin typeface="メイリオ"/>
                <a:ea typeface="メイリオ"/>
                <a:cs typeface="メイリオ"/>
              </a:defRPr>
            </a:lvl1pPr>
            <a:lvl2pPr marL="457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1F14998-DA37-FD46-99C6-51D9B456538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5" name="直線コネクタ 4"/>
          <p:cNvCxnSpPr/>
          <p:nvPr userDrawn="1"/>
        </p:nvCxnSpPr>
        <p:spPr>
          <a:xfrm>
            <a:off x="432000" y="6316016"/>
            <a:ext cx="9036126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/>
          <p:cNvCxnSpPr/>
          <p:nvPr userDrawn="1"/>
        </p:nvCxnSpPr>
        <p:spPr>
          <a:xfrm>
            <a:off x="437875" y="242513"/>
            <a:ext cx="9030251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図 6" descr="004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000" y="6418480"/>
            <a:ext cx="649224" cy="222504"/>
          </a:xfrm>
          <a:prstGeom prst="rect">
            <a:avLst/>
          </a:prstGeom>
        </p:spPr>
      </p:pic>
      <p:sp>
        <p:nvSpPr>
          <p:cNvPr id="11" name="テキスト プレースホルダー 2"/>
          <p:cNvSpPr>
            <a:spLocks noGrp="1"/>
          </p:cNvSpPr>
          <p:nvPr>
            <p:ph idx="10" hasCustomPrompt="1"/>
          </p:nvPr>
        </p:nvSpPr>
        <p:spPr>
          <a:xfrm>
            <a:off x="3551170" y="1258322"/>
            <a:ext cx="2803660" cy="4874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13" name="テキスト プレースホルダー 2"/>
          <p:cNvSpPr>
            <a:spLocks noGrp="1"/>
          </p:cNvSpPr>
          <p:nvPr>
            <p:ph idx="12" hasCustomPrompt="1"/>
          </p:nvPr>
        </p:nvSpPr>
        <p:spPr>
          <a:xfrm>
            <a:off x="437875" y="1258322"/>
            <a:ext cx="2803660" cy="4874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14" name="テキスト プレースホルダー 2"/>
          <p:cNvSpPr>
            <a:spLocks noGrp="1"/>
          </p:cNvSpPr>
          <p:nvPr>
            <p:ph idx="13" hasCustomPrompt="1"/>
          </p:nvPr>
        </p:nvSpPr>
        <p:spPr>
          <a:xfrm>
            <a:off x="6664465" y="1258322"/>
            <a:ext cx="2803660" cy="4874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092261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_4カラ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スライド番号プレースホルダー 5"/>
          <p:cNvSpPr txBox="1">
            <a:spLocks/>
          </p:cNvSpPr>
          <p:nvPr userDrawn="1"/>
        </p:nvSpPr>
        <p:spPr>
          <a:xfrm>
            <a:off x="9159874" y="6431434"/>
            <a:ext cx="387033" cy="2709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457200" rtl="0" eaLnBrk="1" latinLnBrk="0" hangingPunct="1">
              <a:defRPr kumimoji="1" sz="800" kern="1200">
                <a:solidFill>
                  <a:srgbClr val="54585A"/>
                </a:solidFill>
                <a:latin typeface="メイリオ"/>
                <a:ea typeface="メイリオ"/>
                <a:cs typeface="メイリオ"/>
              </a:defRPr>
            </a:lvl1pPr>
            <a:lvl2pPr marL="457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1F14998-DA37-FD46-99C6-51D9B456538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4" name="直線コネクタ 3"/>
          <p:cNvCxnSpPr/>
          <p:nvPr userDrawn="1"/>
        </p:nvCxnSpPr>
        <p:spPr>
          <a:xfrm>
            <a:off x="432000" y="6316016"/>
            <a:ext cx="9036126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直線コネクタ 4"/>
          <p:cNvCxnSpPr/>
          <p:nvPr userDrawn="1"/>
        </p:nvCxnSpPr>
        <p:spPr>
          <a:xfrm>
            <a:off x="437875" y="242513"/>
            <a:ext cx="9030251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図 5" descr="004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000" y="6418480"/>
            <a:ext cx="649224" cy="222504"/>
          </a:xfrm>
          <a:prstGeom prst="rect">
            <a:avLst/>
          </a:prstGeom>
        </p:spPr>
      </p:pic>
      <p:sp>
        <p:nvSpPr>
          <p:cNvPr id="8" name="テキスト プレースホルダー 2"/>
          <p:cNvSpPr>
            <a:spLocks noGrp="1"/>
          </p:cNvSpPr>
          <p:nvPr>
            <p:ph idx="12" hasCustomPrompt="1"/>
          </p:nvPr>
        </p:nvSpPr>
        <p:spPr>
          <a:xfrm>
            <a:off x="437875" y="1258322"/>
            <a:ext cx="2068258" cy="4874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11" name="テキスト プレースホルダー 2"/>
          <p:cNvSpPr>
            <a:spLocks noGrp="1"/>
          </p:cNvSpPr>
          <p:nvPr>
            <p:ph idx="13" hasCustomPrompt="1"/>
          </p:nvPr>
        </p:nvSpPr>
        <p:spPr>
          <a:xfrm>
            <a:off x="2758539" y="1258322"/>
            <a:ext cx="2068258" cy="4874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12" name="テキスト プレースホルダー 2"/>
          <p:cNvSpPr>
            <a:spLocks noGrp="1"/>
          </p:cNvSpPr>
          <p:nvPr>
            <p:ph idx="14" hasCustomPrompt="1"/>
          </p:nvPr>
        </p:nvSpPr>
        <p:spPr>
          <a:xfrm>
            <a:off x="5079203" y="1258322"/>
            <a:ext cx="2068258" cy="4874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13" name="テキスト プレースホルダー 2"/>
          <p:cNvSpPr>
            <a:spLocks noGrp="1"/>
          </p:cNvSpPr>
          <p:nvPr>
            <p:ph idx="15" hasCustomPrompt="1"/>
          </p:nvPr>
        </p:nvSpPr>
        <p:spPr>
          <a:xfrm>
            <a:off x="7399868" y="1258322"/>
            <a:ext cx="2068258" cy="4874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65163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_1カラム+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37875" y="318563"/>
            <a:ext cx="9030250" cy="759981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hasCustomPrompt="1"/>
          </p:nvPr>
        </p:nvSpPr>
        <p:spPr>
          <a:xfrm>
            <a:off x="437876" y="1786466"/>
            <a:ext cx="9030250" cy="43460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スライド番号プレースホルダー 5"/>
          <p:cNvSpPr txBox="1">
            <a:spLocks/>
          </p:cNvSpPr>
          <p:nvPr userDrawn="1"/>
        </p:nvSpPr>
        <p:spPr>
          <a:xfrm>
            <a:off x="9159874" y="6431434"/>
            <a:ext cx="387033" cy="2709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457200" rtl="0" eaLnBrk="1" latinLnBrk="0" hangingPunct="1">
              <a:defRPr kumimoji="1" sz="800" kern="1200">
                <a:solidFill>
                  <a:srgbClr val="54585A"/>
                </a:solidFill>
                <a:latin typeface="メイリオ"/>
                <a:ea typeface="メイリオ"/>
                <a:cs typeface="メイリオ"/>
              </a:defRPr>
            </a:lvl1pPr>
            <a:lvl2pPr marL="457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1F14998-DA37-FD46-99C6-51D9B456538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5" name="直線コネクタ 4"/>
          <p:cNvCxnSpPr/>
          <p:nvPr userDrawn="1"/>
        </p:nvCxnSpPr>
        <p:spPr>
          <a:xfrm>
            <a:off x="432000" y="6316016"/>
            <a:ext cx="9036126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/>
          <p:cNvCxnSpPr/>
          <p:nvPr userDrawn="1"/>
        </p:nvCxnSpPr>
        <p:spPr>
          <a:xfrm>
            <a:off x="437875" y="242513"/>
            <a:ext cx="9030251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図 6" descr="004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000" y="6418480"/>
            <a:ext cx="649224" cy="222504"/>
          </a:xfrm>
          <a:prstGeom prst="rect">
            <a:avLst/>
          </a:prstGeom>
        </p:spPr>
      </p:pic>
      <p:sp>
        <p:nvSpPr>
          <p:cNvPr id="9" name="テキスト プレースホルダー 8"/>
          <p:cNvSpPr>
            <a:spLocks noGrp="1"/>
          </p:cNvSpPr>
          <p:nvPr>
            <p:ph type="body" sz="quarter" idx="10"/>
          </p:nvPr>
        </p:nvSpPr>
        <p:spPr>
          <a:xfrm>
            <a:off x="437876" y="1258322"/>
            <a:ext cx="9030249" cy="52814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700" b="1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/>
              <a:t>マスター テキスト</a:t>
            </a:r>
          </a:p>
        </p:txBody>
      </p:sp>
    </p:spTree>
    <p:extLst>
      <p:ext uri="{BB962C8B-B14F-4D97-AF65-F5344CB8AC3E}">
        <p14:creationId xmlns:p14="http://schemas.microsoft.com/office/powerpoint/2010/main" val="1784824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_2カラム+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hasCustomPrompt="1"/>
          </p:nvPr>
        </p:nvSpPr>
        <p:spPr>
          <a:xfrm>
            <a:off x="437876" y="1786466"/>
            <a:ext cx="4362724" cy="43460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スライド番号プレースホルダー 5"/>
          <p:cNvSpPr txBox="1">
            <a:spLocks/>
          </p:cNvSpPr>
          <p:nvPr userDrawn="1"/>
        </p:nvSpPr>
        <p:spPr>
          <a:xfrm>
            <a:off x="9159874" y="6431434"/>
            <a:ext cx="387033" cy="2709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457200" rtl="0" eaLnBrk="1" latinLnBrk="0" hangingPunct="1">
              <a:defRPr kumimoji="1" sz="800" kern="1200">
                <a:solidFill>
                  <a:srgbClr val="54585A"/>
                </a:solidFill>
                <a:latin typeface="メイリオ"/>
                <a:ea typeface="メイリオ"/>
                <a:cs typeface="メイリオ"/>
              </a:defRPr>
            </a:lvl1pPr>
            <a:lvl2pPr marL="457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1F14998-DA37-FD46-99C6-51D9B456538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5" name="直線コネクタ 4"/>
          <p:cNvCxnSpPr/>
          <p:nvPr userDrawn="1"/>
        </p:nvCxnSpPr>
        <p:spPr>
          <a:xfrm>
            <a:off x="432000" y="6316016"/>
            <a:ext cx="9036126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/>
          <p:cNvCxnSpPr/>
          <p:nvPr userDrawn="1"/>
        </p:nvCxnSpPr>
        <p:spPr>
          <a:xfrm>
            <a:off x="437875" y="242513"/>
            <a:ext cx="9030251" cy="0"/>
          </a:xfrm>
          <a:prstGeom prst="line">
            <a:avLst/>
          </a:prstGeom>
          <a:ln w="12700">
            <a:solidFill>
              <a:srgbClr val="E75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図 6" descr="004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000" y="6418480"/>
            <a:ext cx="649224" cy="222504"/>
          </a:xfrm>
          <a:prstGeom prst="rect">
            <a:avLst/>
          </a:prstGeom>
        </p:spPr>
      </p:pic>
      <p:sp>
        <p:nvSpPr>
          <p:cNvPr id="8" name="テキスト プレースホルダー 2"/>
          <p:cNvSpPr>
            <a:spLocks noGrp="1"/>
          </p:cNvSpPr>
          <p:nvPr>
            <p:ph idx="10" hasCustomPrompt="1"/>
          </p:nvPr>
        </p:nvSpPr>
        <p:spPr>
          <a:xfrm>
            <a:off x="5105402" y="1786466"/>
            <a:ext cx="4362724" cy="43460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>
                <a:solidFill>
                  <a:srgbClr val="54585A"/>
                </a:solidFill>
              </a:defRPr>
            </a:lvl1pPr>
            <a:lvl2pPr>
              <a:defRPr sz="1300">
                <a:solidFill>
                  <a:srgbClr val="54585A"/>
                </a:solidFill>
              </a:defRPr>
            </a:lvl2pPr>
            <a:lvl3pPr>
              <a:defRPr sz="1200">
                <a:solidFill>
                  <a:srgbClr val="54585A"/>
                </a:solidFill>
              </a:defRPr>
            </a:lvl3pPr>
            <a:lvl4pPr>
              <a:defRPr sz="1100">
                <a:solidFill>
                  <a:srgbClr val="54585A"/>
                </a:solidFill>
              </a:defRPr>
            </a:lvl4pPr>
            <a:lvl5pPr>
              <a:defRPr>
                <a:solidFill>
                  <a:srgbClr val="54585A"/>
                </a:solidFill>
              </a:defRPr>
            </a:lvl5pPr>
          </a:lstStyle>
          <a:p>
            <a:pPr lvl="0"/>
            <a:r>
              <a:rPr kumimoji="1" lang="ja-JP" altLang="en-US"/>
              <a:t>コンテンツ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1"/>
          </p:nvPr>
        </p:nvSpPr>
        <p:spPr>
          <a:xfrm>
            <a:off x="437877" y="1258322"/>
            <a:ext cx="4362724" cy="52814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700" b="1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/>
              <a:t>マスター テキスト</a:t>
            </a:r>
          </a:p>
        </p:txBody>
      </p:sp>
      <p:sp>
        <p:nvSpPr>
          <p:cNvPr id="10" name="テキスト プレースホルダー 8"/>
          <p:cNvSpPr>
            <a:spLocks noGrp="1"/>
          </p:cNvSpPr>
          <p:nvPr>
            <p:ph type="body" sz="quarter" idx="12"/>
          </p:nvPr>
        </p:nvSpPr>
        <p:spPr>
          <a:xfrm>
            <a:off x="5105401" y="1258322"/>
            <a:ext cx="4362724" cy="52814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700" b="1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/>
              <a:t>マスター テキスト</a:t>
            </a:r>
          </a:p>
        </p:txBody>
      </p:sp>
    </p:spTree>
    <p:extLst>
      <p:ext uri="{BB962C8B-B14F-4D97-AF65-F5344CB8AC3E}">
        <p14:creationId xmlns:p14="http://schemas.microsoft.com/office/powerpoint/2010/main" val="1521863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37874" y="318563"/>
            <a:ext cx="9030251" cy="75998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648585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2" r:id="rId3"/>
    <p:sldLayoutId id="2147483650" r:id="rId4"/>
    <p:sldLayoutId id="2147483656" r:id="rId5"/>
    <p:sldLayoutId id="2147483659" r:id="rId6"/>
    <p:sldLayoutId id="2147483662" r:id="rId7"/>
    <p:sldLayoutId id="2147483660" r:id="rId8"/>
    <p:sldLayoutId id="2147483661" r:id="rId9"/>
    <p:sldLayoutId id="2147483658" r:id="rId10"/>
    <p:sldLayoutId id="2147483657" r:id="rId1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kumimoji="1" sz="2100" b="1" kern="1200">
          <a:solidFill>
            <a:srgbClr val="E75400"/>
          </a:solidFill>
          <a:latin typeface="メイリオ"/>
          <a:ea typeface="メイリオ"/>
          <a:cs typeface="メイリオ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2100" kern="1200">
          <a:solidFill>
            <a:schemeClr val="tx1"/>
          </a:solidFill>
          <a:latin typeface="メイリオ"/>
          <a:ea typeface="メイリオ"/>
          <a:cs typeface="メイリオ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1800" kern="1200">
          <a:solidFill>
            <a:schemeClr val="tx1"/>
          </a:solidFill>
          <a:latin typeface="メイリオ"/>
          <a:ea typeface="メイリオ"/>
          <a:cs typeface="メイリオ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1600" kern="1200">
          <a:solidFill>
            <a:schemeClr val="tx1"/>
          </a:solidFill>
          <a:latin typeface="メイリオ"/>
          <a:ea typeface="メイリオ"/>
          <a:cs typeface="メイリオ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1400" kern="1200">
          <a:solidFill>
            <a:schemeClr val="tx1"/>
          </a:solidFill>
          <a:latin typeface="メイリオ"/>
          <a:ea typeface="メイリオ"/>
          <a:cs typeface="メイリオ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1200" kern="1200">
          <a:solidFill>
            <a:schemeClr val="tx1"/>
          </a:solidFill>
          <a:latin typeface="メイリオ"/>
          <a:ea typeface="メイリオ"/>
          <a:cs typeface="メイリオ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003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4145" y="2990668"/>
            <a:ext cx="1638910" cy="880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084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37874" y="318563"/>
            <a:ext cx="9030251" cy="75998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875465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6" r:id="rId12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kumimoji="1" sz="2100" b="1" kern="1200">
          <a:solidFill>
            <a:srgbClr val="E75400"/>
          </a:solidFill>
          <a:latin typeface="メイリオ"/>
          <a:ea typeface="メイリオ"/>
          <a:cs typeface="メイリオ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2100" kern="1200">
          <a:solidFill>
            <a:schemeClr val="tx1"/>
          </a:solidFill>
          <a:latin typeface="メイリオ"/>
          <a:ea typeface="メイリオ"/>
          <a:cs typeface="メイリオ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1800" kern="1200">
          <a:solidFill>
            <a:schemeClr val="tx1"/>
          </a:solidFill>
          <a:latin typeface="メイリオ"/>
          <a:ea typeface="メイリオ"/>
          <a:cs typeface="メイリオ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1600" kern="1200">
          <a:solidFill>
            <a:schemeClr val="tx1"/>
          </a:solidFill>
          <a:latin typeface="メイリオ"/>
          <a:ea typeface="メイリオ"/>
          <a:cs typeface="メイリオ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1400" kern="1200">
          <a:solidFill>
            <a:schemeClr val="tx1"/>
          </a:solidFill>
          <a:latin typeface="メイリオ"/>
          <a:ea typeface="メイリオ"/>
          <a:cs typeface="メイリオ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1200" kern="1200">
          <a:solidFill>
            <a:schemeClr val="tx1"/>
          </a:solidFill>
          <a:latin typeface="メイリオ"/>
          <a:ea typeface="メイリオ"/>
          <a:cs typeface="メイリオ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003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4145" y="2990668"/>
            <a:ext cx="1638910" cy="880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47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2.png"/><Relationship Id="rId7" Type="http://schemas.openxmlformats.org/officeDocument/2006/relationships/image" Target="../media/image7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2.jpeg"/><Relationship Id="rId4" Type="http://schemas.openxmlformats.org/officeDocument/2006/relationships/image" Target="../media/image8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3" Type="http://schemas.openxmlformats.org/officeDocument/2006/relationships/image" Target="../media/image87.jpeg"/><Relationship Id="rId7" Type="http://schemas.openxmlformats.org/officeDocument/2006/relationships/image" Target="../media/image9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3" Type="http://schemas.openxmlformats.org/officeDocument/2006/relationships/image" Target="../media/image93.jpeg"/><Relationship Id="rId7" Type="http://schemas.openxmlformats.org/officeDocument/2006/relationships/image" Target="../media/image9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7" Type="http://schemas.openxmlformats.org/officeDocument/2006/relationships/image" Target="../media/image10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2.jpeg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image" Target="../media/image104.jpeg"/><Relationship Id="rId7" Type="http://schemas.openxmlformats.org/officeDocument/2006/relationships/image" Target="../media/image10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jpeg"/><Relationship Id="rId3" Type="http://schemas.openxmlformats.org/officeDocument/2006/relationships/image" Target="../media/image110.jpeg"/><Relationship Id="rId7" Type="http://schemas.openxmlformats.org/officeDocument/2006/relationships/image" Target="../media/image1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3.jpeg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image" Target="../media/image117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3" Type="http://schemas.openxmlformats.org/officeDocument/2006/relationships/slide" Target="slide28.xml"/><Relationship Id="rId7" Type="http://schemas.openxmlformats.org/officeDocument/2006/relationships/image" Target="../media/image1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2.jpeg"/><Relationship Id="rId5" Type="http://schemas.openxmlformats.org/officeDocument/2006/relationships/image" Target="../media/image121.jpeg"/><Relationship Id="rId10" Type="http://schemas.openxmlformats.org/officeDocument/2006/relationships/image" Target="../media/image126.jpeg"/><Relationship Id="rId4" Type="http://schemas.openxmlformats.org/officeDocument/2006/relationships/image" Target="../media/image120.jpeg"/><Relationship Id="rId9" Type="http://schemas.openxmlformats.org/officeDocument/2006/relationships/image" Target="../media/image125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slide" Target="slide27.xml"/><Relationship Id="rId7" Type="http://schemas.openxmlformats.org/officeDocument/2006/relationships/image" Target="../media/image130.png"/><Relationship Id="rId12" Type="http://schemas.openxmlformats.org/officeDocument/2006/relationships/image" Target="../media/image13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9.png"/><Relationship Id="rId11" Type="http://schemas.openxmlformats.org/officeDocument/2006/relationships/image" Target="../media/image134.jpeg"/><Relationship Id="rId5" Type="http://schemas.openxmlformats.org/officeDocument/2006/relationships/image" Target="../media/image128.jpeg"/><Relationship Id="rId10" Type="http://schemas.openxmlformats.org/officeDocument/2006/relationships/image" Target="../media/image133.jpeg"/><Relationship Id="rId4" Type="http://schemas.openxmlformats.org/officeDocument/2006/relationships/image" Target="../media/image127.jpeg"/><Relationship Id="rId9" Type="http://schemas.openxmlformats.org/officeDocument/2006/relationships/image" Target="../media/image132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141.jpeg"/><Relationship Id="rId3" Type="http://schemas.openxmlformats.org/officeDocument/2006/relationships/image" Target="../media/image136.png"/><Relationship Id="rId7" Type="http://schemas.openxmlformats.org/officeDocument/2006/relationships/image" Target="../media/image77.png"/><Relationship Id="rId12" Type="http://schemas.openxmlformats.org/officeDocument/2006/relationships/image" Target="../media/image140.jpeg"/><Relationship Id="rId17" Type="http://schemas.openxmlformats.org/officeDocument/2006/relationships/image" Target="../media/image145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14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5.png"/><Relationship Id="rId11" Type="http://schemas.openxmlformats.org/officeDocument/2006/relationships/image" Target="../media/image139.jpeg"/><Relationship Id="rId5" Type="http://schemas.openxmlformats.org/officeDocument/2006/relationships/image" Target="../media/image74.png"/><Relationship Id="rId15" Type="http://schemas.openxmlformats.org/officeDocument/2006/relationships/image" Target="../media/image143.jpeg"/><Relationship Id="rId10" Type="http://schemas.openxmlformats.org/officeDocument/2006/relationships/image" Target="../media/image138.png"/><Relationship Id="rId4" Type="http://schemas.openxmlformats.org/officeDocument/2006/relationships/image" Target="../media/image137.png"/><Relationship Id="rId9" Type="http://schemas.openxmlformats.org/officeDocument/2006/relationships/image" Target="../media/image129.png"/><Relationship Id="rId14" Type="http://schemas.openxmlformats.org/officeDocument/2006/relationships/image" Target="../media/image14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jpeg"/><Relationship Id="rId18" Type="http://schemas.openxmlformats.org/officeDocument/2006/relationships/image" Target="../media/image2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17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5.jpeg"/><Relationship Id="rId20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5" Type="http://schemas.openxmlformats.org/officeDocument/2006/relationships/image" Target="../media/image24.jpeg"/><Relationship Id="rId10" Type="http://schemas.openxmlformats.org/officeDocument/2006/relationships/image" Target="../media/image19.jpeg"/><Relationship Id="rId19" Type="http://schemas.openxmlformats.org/officeDocument/2006/relationships/image" Target="../media/image28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Relationship Id="rId14" Type="http://schemas.openxmlformats.org/officeDocument/2006/relationships/image" Target="../media/image23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png"/><Relationship Id="rId3" Type="http://schemas.openxmlformats.org/officeDocument/2006/relationships/image" Target="../media/image146.png"/><Relationship Id="rId7" Type="http://schemas.openxmlformats.org/officeDocument/2006/relationships/image" Target="../media/image150.jpeg"/><Relationship Id="rId12" Type="http://schemas.openxmlformats.org/officeDocument/2006/relationships/image" Target="../media/image15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9.jpeg"/><Relationship Id="rId11" Type="http://schemas.openxmlformats.org/officeDocument/2006/relationships/image" Target="../media/image154.png"/><Relationship Id="rId5" Type="http://schemas.openxmlformats.org/officeDocument/2006/relationships/image" Target="../media/image148.jpeg"/><Relationship Id="rId10" Type="http://schemas.openxmlformats.org/officeDocument/2006/relationships/image" Target="../media/image153.jpeg"/><Relationship Id="rId4" Type="http://schemas.openxmlformats.org/officeDocument/2006/relationships/image" Target="../media/image147.png"/><Relationship Id="rId9" Type="http://schemas.openxmlformats.org/officeDocument/2006/relationships/image" Target="../media/image152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jpeg"/><Relationship Id="rId13" Type="http://schemas.openxmlformats.org/officeDocument/2006/relationships/image" Target="../media/image165.jpeg"/><Relationship Id="rId3" Type="http://schemas.openxmlformats.org/officeDocument/2006/relationships/image" Target="../media/image156.png"/><Relationship Id="rId7" Type="http://schemas.openxmlformats.org/officeDocument/2006/relationships/image" Target="../media/image159.png"/><Relationship Id="rId12" Type="http://schemas.openxmlformats.org/officeDocument/2006/relationships/image" Target="../media/image16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9.png"/><Relationship Id="rId11" Type="http://schemas.openxmlformats.org/officeDocument/2006/relationships/image" Target="../media/image163.jpeg"/><Relationship Id="rId5" Type="http://schemas.openxmlformats.org/officeDocument/2006/relationships/image" Target="../media/image158.png"/><Relationship Id="rId10" Type="http://schemas.openxmlformats.org/officeDocument/2006/relationships/image" Target="../media/image162.jpeg"/><Relationship Id="rId4" Type="http://schemas.openxmlformats.org/officeDocument/2006/relationships/image" Target="../media/image157.png"/><Relationship Id="rId9" Type="http://schemas.openxmlformats.org/officeDocument/2006/relationships/image" Target="../media/image16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jpeg"/><Relationship Id="rId3" Type="http://schemas.openxmlformats.org/officeDocument/2006/relationships/image" Target="../media/image166.jpeg"/><Relationship Id="rId7" Type="http://schemas.openxmlformats.org/officeDocument/2006/relationships/image" Target="../media/image16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7.jpeg"/><Relationship Id="rId5" Type="http://schemas.openxmlformats.org/officeDocument/2006/relationships/image" Target="../media/image88.png"/><Relationship Id="rId4" Type="http://schemas.openxmlformats.org/officeDocument/2006/relationships/image" Target="../media/image129.png"/><Relationship Id="rId9" Type="http://schemas.openxmlformats.org/officeDocument/2006/relationships/image" Target="../media/image170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jpeg"/><Relationship Id="rId3" Type="http://schemas.openxmlformats.org/officeDocument/2006/relationships/image" Target="../media/image171.jpeg"/><Relationship Id="rId7" Type="http://schemas.openxmlformats.org/officeDocument/2006/relationships/image" Target="../media/image17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4.png"/><Relationship Id="rId5" Type="http://schemas.openxmlformats.org/officeDocument/2006/relationships/image" Target="../media/image173.jpeg"/><Relationship Id="rId4" Type="http://schemas.openxmlformats.org/officeDocument/2006/relationships/image" Target="../media/image172.jpeg"/><Relationship Id="rId9" Type="http://schemas.openxmlformats.org/officeDocument/2006/relationships/image" Target="../media/image177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jpeg"/><Relationship Id="rId3" Type="http://schemas.openxmlformats.org/officeDocument/2006/relationships/image" Target="../media/image178.jpeg"/><Relationship Id="rId7" Type="http://schemas.openxmlformats.org/officeDocument/2006/relationships/image" Target="../media/image18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6.png"/><Relationship Id="rId5" Type="http://schemas.openxmlformats.org/officeDocument/2006/relationships/image" Target="../media/image180.jpeg"/><Relationship Id="rId4" Type="http://schemas.openxmlformats.org/officeDocument/2006/relationships/image" Target="../media/image179.png"/><Relationship Id="rId9" Type="http://schemas.openxmlformats.org/officeDocument/2006/relationships/image" Target="../media/image183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jpeg"/><Relationship Id="rId3" Type="http://schemas.openxmlformats.org/officeDocument/2006/relationships/image" Target="../media/image184.jpeg"/><Relationship Id="rId7" Type="http://schemas.openxmlformats.org/officeDocument/2006/relationships/image" Target="../media/image10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6.jpeg"/><Relationship Id="rId5" Type="http://schemas.openxmlformats.org/officeDocument/2006/relationships/image" Target="../media/image185.png"/><Relationship Id="rId4" Type="http://schemas.openxmlformats.org/officeDocument/2006/relationships/image" Target="../media/image108.jpeg"/><Relationship Id="rId9" Type="http://schemas.openxmlformats.org/officeDocument/2006/relationships/image" Target="../media/image109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1.jpeg"/><Relationship Id="rId13" Type="http://schemas.openxmlformats.org/officeDocument/2006/relationships/image" Target="../media/image196.png"/><Relationship Id="rId3" Type="http://schemas.openxmlformats.org/officeDocument/2006/relationships/image" Target="../media/image187.jpeg"/><Relationship Id="rId7" Type="http://schemas.openxmlformats.org/officeDocument/2006/relationships/image" Target="../media/image190.jpeg"/><Relationship Id="rId12" Type="http://schemas.openxmlformats.org/officeDocument/2006/relationships/image" Target="../media/image19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9.png"/><Relationship Id="rId11" Type="http://schemas.openxmlformats.org/officeDocument/2006/relationships/image" Target="../media/image194.jpeg"/><Relationship Id="rId5" Type="http://schemas.openxmlformats.org/officeDocument/2006/relationships/image" Target="../media/image189.jpeg"/><Relationship Id="rId10" Type="http://schemas.openxmlformats.org/officeDocument/2006/relationships/image" Target="../media/image193.jpeg"/><Relationship Id="rId4" Type="http://schemas.openxmlformats.org/officeDocument/2006/relationships/image" Target="../media/image188.jpeg"/><Relationship Id="rId9" Type="http://schemas.openxmlformats.org/officeDocument/2006/relationships/image" Target="../media/image192.jpeg"/><Relationship Id="rId14" Type="http://schemas.openxmlformats.org/officeDocument/2006/relationships/image" Target="../media/image19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jpeg"/><Relationship Id="rId7" Type="http://schemas.openxmlformats.org/officeDocument/2006/relationships/image" Target="../media/image20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0.png"/><Relationship Id="rId5" Type="http://schemas.openxmlformats.org/officeDocument/2006/relationships/image" Target="../media/image129.png"/><Relationship Id="rId4" Type="http://schemas.openxmlformats.org/officeDocument/2006/relationships/image" Target="../media/image199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7.png"/><Relationship Id="rId3" Type="http://schemas.openxmlformats.org/officeDocument/2006/relationships/image" Target="../media/image202.jpeg"/><Relationship Id="rId7" Type="http://schemas.openxmlformats.org/officeDocument/2006/relationships/image" Target="../media/image20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5.jpeg"/><Relationship Id="rId11" Type="http://schemas.openxmlformats.org/officeDocument/2006/relationships/image" Target="../media/image210.png"/><Relationship Id="rId5" Type="http://schemas.openxmlformats.org/officeDocument/2006/relationships/image" Target="../media/image204.jpeg"/><Relationship Id="rId10" Type="http://schemas.openxmlformats.org/officeDocument/2006/relationships/image" Target="../media/image209.png"/><Relationship Id="rId4" Type="http://schemas.openxmlformats.org/officeDocument/2006/relationships/image" Target="../media/image203.jpeg"/><Relationship Id="rId9" Type="http://schemas.openxmlformats.org/officeDocument/2006/relationships/image" Target="../media/image20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7" Type="http://schemas.openxmlformats.org/officeDocument/2006/relationships/image" Target="../media/image21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3.jpeg"/><Relationship Id="rId5" Type="http://schemas.openxmlformats.org/officeDocument/2006/relationships/image" Target="../media/image212.png"/><Relationship Id="rId4" Type="http://schemas.openxmlformats.org/officeDocument/2006/relationships/image" Target="../media/image2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8.jpeg"/><Relationship Id="rId5" Type="http://schemas.openxmlformats.org/officeDocument/2006/relationships/image" Target="../media/image217.png"/><Relationship Id="rId4" Type="http://schemas.openxmlformats.org/officeDocument/2006/relationships/image" Target="../media/image21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12" Type="http://schemas.openxmlformats.org/officeDocument/2006/relationships/image" Target="../media/image4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jpeg"/><Relationship Id="rId11" Type="http://schemas.openxmlformats.org/officeDocument/2006/relationships/image" Target="../media/image40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77775" y="1188958"/>
            <a:ext cx="7998000" cy="939067"/>
          </a:xfrm>
        </p:spPr>
        <p:txBody>
          <a:bodyPr>
            <a:normAutofit/>
          </a:bodyPr>
          <a:lstStyle/>
          <a:p>
            <a:r>
              <a:rPr lang="ja-JP" altLang="en-US" sz="3200">
                <a:solidFill>
                  <a:schemeClr val="tx2"/>
                </a:solidFill>
              </a:rPr>
              <a:t>エクステリア商品説明資料</a:t>
            </a:r>
            <a:endParaRPr lang="ja-JP" altLang="en-US" sz="3200" dirty="0">
              <a:solidFill>
                <a:schemeClr val="tx2"/>
              </a:solidFill>
            </a:endParaRPr>
          </a:p>
        </p:txBody>
      </p:sp>
      <p:sp>
        <p:nvSpPr>
          <p:cNvPr id="7" name="タイトル 1"/>
          <p:cNvSpPr txBox="1">
            <a:spLocks/>
          </p:cNvSpPr>
          <p:nvPr/>
        </p:nvSpPr>
        <p:spPr>
          <a:xfrm>
            <a:off x="-322653" y="1885306"/>
            <a:ext cx="5894923" cy="9390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lnSpc>
                <a:spcPct val="130000"/>
              </a:lnSpc>
              <a:spcBef>
                <a:spcPct val="0"/>
              </a:spcBef>
              <a:buNone/>
              <a:defRPr kumimoji="1" sz="2100" b="1" kern="1200">
                <a:solidFill>
                  <a:srgbClr val="54585A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pPr algn="ctr"/>
            <a:r>
              <a:rPr lang="ja-JP" altLang="en-US" sz="4400" dirty="0">
                <a:solidFill>
                  <a:schemeClr val="tx2"/>
                </a:solidFill>
              </a:rPr>
              <a:t>プラス</a:t>
            </a:r>
            <a:r>
              <a:rPr lang="en-US" altLang="ja-JP" sz="4400" dirty="0">
                <a:solidFill>
                  <a:schemeClr val="tx2"/>
                </a:solidFill>
              </a:rPr>
              <a:t>G 2021</a:t>
            </a:r>
            <a:endParaRPr lang="ja-JP" altLang="en-US" sz="4400" dirty="0">
              <a:solidFill>
                <a:schemeClr val="tx2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90ED3C4C-B917-4BDE-A17A-AD3682BD02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00041" y="3079068"/>
            <a:ext cx="2285867" cy="2389114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481E606-497A-4983-B3D1-6718F0C9D9C3}"/>
              </a:ext>
            </a:extLst>
          </p:cNvPr>
          <p:cNvSpPr txBox="1"/>
          <p:nvPr/>
        </p:nvSpPr>
        <p:spPr>
          <a:xfrm>
            <a:off x="4377426" y="5604150"/>
            <a:ext cx="5245230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※</a:t>
            </a:r>
            <a:r>
              <a:rPr kumimoji="1" lang="ja-JP" altLang="en-US" sz="12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本資料掲載の商品画像は、カタログ掲載最終画像でないものが含まれております</a:t>
            </a:r>
          </a:p>
        </p:txBody>
      </p:sp>
      <p:sp>
        <p:nvSpPr>
          <p:cNvPr id="8" name="テキスト プレースホルダー 4">
            <a:extLst>
              <a:ext uri="{FF2B5EF4-FFF2-40B4-BE49-F238E27FC236}">
                <a16:creationId xmlns:a16="http://schemas.microsoft.com/office/drawing/2014/main" id="{EB24B76B-7EA4-4A44-87EF-1D60E39A9E3E}"/>
              </a:ext>
            </a:extLst>
          </p:cNvPr>
          <p:cNvSpPr txBox="1">
            <a:spLocks/>
          </p:cNvSpPr>
          <p:nvPr/>
        </p:nvSpPr>
        <p:spPr>
          <a:xfrm>
            <a:off x="389555" y="4826674"/>
            <a:ext cx="4834450" cy="615553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kumimoji="1" sz="1500" b="0" kern="1200">
                <a:solidFill>
                  <a:srgbClr val="54585A"/>
                </a:solidFill>
                <a:latin typeface="メイリオ"/>
                <a:ea typeface="メイリオ"/>
                <a:cs typeface="メイリオ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1800" kern="1200">
                <a:solidFill>
                  <a:schemeClr val="tx1"/>
                </a:solidFill>
                <a:latin typeface="メイリオ"/>
                <a:ea typeface="メイリオ"/>
                <a:cs typeface="メイリオ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1600" kern="1200">
                <a:solidFill>
                  <a:schemeClr val="tx1"/>
                </a:solidFill>
                <a:latin typeface="メイリオ"/>
                <a:ea typeface="メイリオ"/>
                <a:cs typeface="メイリオ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1400" kern="1200">
                <a:solidFill>
                  <a:schemeClr val="tx1"/>
                </a:solidFill>
                <a:latin typeface="メイリオ"/>
                <a:ea typeface="メイリオ"/>
                <a:cs typeface="メイリオ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1200" kern="1200">
                <a:solidFill>
                  <a:schemeClr val="tx1"/>
                </a:solidFill>
                <a:latin typeface="メイリオ"/>
                <a:ea typeface="メイリオ"/>
                <a:cs typeface="メイリオ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600" dirty="0"/>
              <a:t>株式会社 </a:t>
            </a:r>
            <a:r>
              <a:rPr lang="en-US" altLang="ja-JP" sz="1600" dirty="0"/>
              <a:t>LIXIL</a:t>
            </a:r>
            <a:r>
              <a:rPr lang="ja-JP" altLang="en-US" sz="1600" dirty="0"/>
              <a:t> エクステリア事業部</a:t>
            </a:r>
          </a:p>
        </p:txBody>
      </p:sp>
    </p:spTree>
    <p:extLst>
      <p:ext uri="{BB962C8B-B14F-4D97-AF65-F5344CB8AC3E}">
        <p14:creationId xmlns:p14="http://schemas.microsoft.com/office/powerpoint/2010/main" val="21429699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FDC9117D-7D66-497F-85C5-D02FB9EA3F69}"/>
              </a:ext>
            </a:extLst>
          </p:cNvPr>
          <p:cNvSpPr/>
          <p:nvPr/>
        </p:nvSpPr>
        <p:spPr>
          <a:xfrm>
            <a:off x="3940250" y="2966954"/>
            <a:ext cx="5527601" cy="15857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D12DDED1-4F92-4D3B-AA48-3D8837FE0C14}"/>
              </a:ext>
            </a:extLst>
          </p:cNvPr>
          <p:cNvSpPr/>
          <p:nvPr/>
        </p:nvSpPr>
        <p:spPr>
          <a:xfrm>
            <a:off x="3940250" y="4668754"/>
            <a:ext cx="5527601" cy="15857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591C2A83-AB30-4502-B285-638064A55A49}"/>
              </a:ext>
            </a:extLst>
          </p:cNvPr>
          <p:cNvSpPr/>
          <p:nvPr/>
        </p:nvSpPr>
        <p:spPr>
          <a:xfrm>
            <a:off x="3940250" y="1302448"/>
            <a:ext cx="5527601" cy="15857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6" name="正方形/長方形 95"/>
          <p:cNvSpPr/>
          <p:nvPr/>
        </p:nvSpPr>
        <p:spPr>
          <a:xfrm>
            <a:off x="438150" y="713006"/>
            <a:ext cx="9029700" cy="51583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タイトル 3"/>
          <p:cNvSpPr>
            <a:spLocks/>
          </p:cNvSpPr>
          <p:nvPr/>
        </p:nvSpPr>
        <p:spPr bwMode="auto">
          <a:xfrm>
            <a:off x="438150" y="713005"/>
            <a:ext cx="9029699" cy="58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0" rIns="108000" bIns="0" anchor="ctr"/>
          <a:lstStyle/>
          <a:p>
            <a:pPr algn="ctr"/>
            <a:r>
              <a:rPr lang="ja-JP" altLang="en-US" sz="2100" b="1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 UI" pitchFamily="50" charset="-128"/>
              </a:rPr>
              <a:t>新しいプラス</a:t>
            </a:r>
            <a:r>
              <a:rPr lang="en-US" altLang="ja-JP" sz="2100" b="1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 UI" pitchFamily="50" charset="-128"/>
              </a:rPr>
              <a:t>G</a:t>
            </a:r>
            <a:r>
              <a:rPr lang="ja-JP" altLang="en-US" sz="2100" b="1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 UI" pitchFamily="50" charset="-128"/>
              </a:rPr>
              <a:t>の発想。空間を「面」で構成</a:t>
            </a:r>
            <a:endParaRPr lang="en-US" altLang="ja-JP" sz="2100" b="1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Meiryo UI" pitchFamily="50" charset="-128"/>
            </a:endParaRPr>
          </a:p>
        </p:txBody>
      </p:sp>
      <p:sp>
        <p:nvSpPr>
          <p:cNvPr id="54" name="テキスト ボックス 20"/>
          <p:cNvSpPr txBox="1">
            <a:spLocks noChangeArrowheads="1"/>
          </p:cNvSpPr>
          <p:nvPr/>
        </p:nvSpPr>
        <p:spPr bwMode="auto">
          <a:xfrm>
            <a:off x="3867283" y="1298219"/>
            <a:ext cx="537728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ja-JP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cs typeface="Meiryo UI" panose="020B0604030504040204" pitchFamily="50" charset="-128"/>
              </a:rPr>
              <a:t>１．重厚感のある</a:t>
            </a:r>
            <a:r>
              <a:rPr lang="en-US" altLang="ja-JP" sz="1400" b="1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cs typeface="Meiryo UI" panose="020B0604030504040204" pitchFamily="50" charset="-128"/>
              </a:rPr>
              <a:t>750</a:t>
            </a:r>
            <a:r>
              <a:rPr lang="ja-JP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cs typeface="Meiryo UI" panose="020B0604030504040204" pitchFamily="50" charset="-128"/>
              </a:rPr>
              <a:t>幅ワイドフレーム ＆ </a:t>
            </a:r>
            <a:r>
              <a:rPr lang="en-US" altLang="ja-JP" sz="1400" b="1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cs typeface="Meiryo UI" panose="020B0604030504040204" pitchFamily="50" charset="-128"/>
              </a:rPr>
              <a:t>モジュール</a:t>
            </a:r>
          </a:p>
        </p:txBody>
      </p:sp>
      <p:sp>
        <p:nvSpPr>
          <p:cNvPr id="102" name="テキスト ボックス 20"/>
          <p:cNvSpPr txBox="1">
            <a:spLocks noChangeArrowheads="1"/>
          </p:cNvSpPr>
          <p:nvPr/>
        </p:nvSpPr>
        <p:spPr bwMode="auto">
          <a:xfrm>
            <a:off x="3867283" y="2989750"/>
            <a:ext cx="39514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ja-JP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cs typeface="Meiryo UI" panose="020B0604030504040204" pitchFamily="50" charset="-128"/>
              </a:rPr>
              <a:t>２．大きい面で演出する特別な離れの空間</a:t>
            </a:r>
          </a:p>
        </p:txBody>
      </p:sp>
      <p:sp>
        <p:nvSpPr>
          <p:cNvPr id="103" name="テキスト ボックス 20"/>
          <p:cNvSpPr txBox="1">
            <a:spLocks noChangeArrowheads="1"/>
          </p:cNvSpPr>
          <p:nvPr/>
        </p:nvSpPr>
        <p:spPr bwMode="auto">
          <a:xfrm>
            <a:off x="3867283" y="4665966"/>
            <a:ext cx="60387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ja-JP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 UI" panose="020B0604030504040204" pitchFamily="50" charset="-128"/>
              </a:rPr>
              <a:t>３．ワイドフレームによる回廊空間など</a:t>
            </a:r>
            <a:endParaRPr lang="en-US" altLang="ja-JP" sz="1400" b="1">
              <a:solidFill>
                <a:schemeClr val="tx1">
                  <a:lumMod val="65000"/>
                  <a:lumOff val="3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Meiryo UI" panose="020B0604030504040204" pitchFamily="50" charset="-128"/>
            </a:endParaRPr>
          </a:p>
          <a:p>
            <a:pPr>
              <a:defRPr/>
            </a:pPr>
            <a:r>
              <a:rPr lang="ja-JP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 UI" panose="020B0604030504040204" pitchFamily="50" charset="-128"/>
              </a:rPr>
              <a:t>       プランニングの幅が広がる</a:t>
            </a: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1A4DF4D7-F327-4FDC-A236-F3E7D2644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150" y="319088"/>
            <a:ext cx="9029700" cy="515839"/>
          </a:xfrm>
        </p:spPr>
        <p:txBody>
          <a:bodyPr>
            <a:normAutofit/>
          </a:bodyPr>
          <a:lstStyle/>
          <a:p>
            <a:r>
              <a:rPr lang="ja-JP" altLang="en-US"/>
              <a:t>新商品３つのポイント（まとめ）</a:t>
            </a: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389FE195-662E-41A9-9794-87BA4A46935F}"/>
              </a:ext>
            </a:extLst>
          </p:cNvPr>
          <p:cNvSpPr txBox="1"/>
          <p:nvPr/>
        </p:nvSpPr>
        <p:spPr>
          <a:xfrm>
            <a:off x="390525" y="1228101"/>
            <a:ext cx="3478261" cy="1280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</a:t>
            </a:r>
            <a:r>
              <a:rPr lang="ja-JP" altLang="en-US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天面</a:t>
            </a:r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」と「</a:t>
            </a:r>
            <a:r>
              <a:rPr lang="ja-JP" altLang="en-US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立面</a:t>
            </a:r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」 ２つの面の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組合せにより</a:t>
            </a:r>
            <a:r>
              <a:rPr lang="ja-JP" altLang="en-US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重厚感と開放感</a:t>
            </a:r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のある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心地よい空間</a:t>
            </a:r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を創り出します。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59276" y="1571530"/>
            <a:ext cx="2608574" cy="1287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テキスト ボックス 20"/>
          <p:cNvSpPr txBox="1">
            <a:spLocks noChangeArrowheads="1"/>
          </p:cNvSpPr>
          <p:nvPr/>
        </p:nvSpPr>
        <p:spPr bwMode="auto">
          <a:xfrm>
            <a:off x="3867284" y="3418787"/>
            <a:ext cx="299199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ja-JP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1200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cs typeface="Meiryo UI" panose="020B0604030504040204" pitchFamily="50" charset="-128"/>
              </a:rPr>
              <a:t>1200</a:t>
            </a:r>
            <a:r>
              <a:rPr lang="ja-JP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cs typeface="Meiryo UI" panose="020B0604030504040204" pitchFamily="50" charset="-128"/>
              </a:rPr>
              <a:t>角サイズのセラミックタイル</a:t>
            </a:r>
            <a:endParaRPr lang="en-US" altLang="ja-JP" sz="1200">
              <a:solidFill>
                <a:schemeClr val="tx1">
                  <a:lumMod val="65000"/>
                  <a:lumOff val="35000"/>
                </a:schemeClr>
              </a:solidFill>
              <a:latin typeface="メイリオ" panose="020B0604030504040204" pitchFamily="50" charset="-128"/>
              <a:cs typeface="Meiryo UI" panose="020B0604030504040204" pitchFamily="50" charset="-128"/>
            </a:endParaRPr>
          </a:p>
          <a:p>
            <a:pPr>
              <a:defRPr/>
            </a:pPr>
            <a:endParaRPr lang="en-US" altLang="ja-JP" sz="1200">
              <a:solidFill>
                <a:schemeClr val="tx1">
                  <a:lumMod val="65000"/>
                  <a:lumOff val="35000"/>
                </a:schemeClr>
              </a:solidFill>
              <a:latin typeface="メイリオ" panose="020B0604030504040204" pitchFamily="50" charset="-128"/>
              <a:cs typeface="Meiryo UI" panose="020B0604030504040204" pitchFamily="50" charset="-128"/>
            </a:endParaRPr>
          </a:p>
          <a:p>
            <a:pPr>
              <a:defRPr/>
            </a:pPr>
            <a:r>
              <a:rPr lang="ja-JP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cs typeface="Meiryo UI" panose="020B0604030504040204" pitchFamily="50" charset="-128"/>
              </a:rPr>
              <a:t>・ルーフとウォールを繋ぐ木目調ボード</a:t>
            </a:r>
            <a:endParaRPr lang="en-US" altLang="ja-JP" sz="1200">
              <a:solidFill>
                <a:schemeClr val="tx1">
                  <a:lumMod val="65000"/>
                  <a:lumOff val="35000"/>
                </a:schemeClr>
              </a:solidFill>
              <a:latin typeface="メイリオ" panose="020B0604030504040204" pitchFamily="50" charset="-128"/>
              <a:cs typeface="Meiryo UI" panose="020B0604030504040204" pitchFamily="50" charset="-128"/>
            </a:endParaRPr>
          </a:p>
          <a:p>
            <a:pPr>
              <a:defRPr/>
            </a:pPr>
            <a:endParaRPr lang="en-US" altLang="ja-JP" sz="1200">
              <a:solidFill>
                <a:schemeClr val="tx1">
                  <a:lumMod val="65000"/>
                  <a:lumOff val="35000"/>
                </a:schemeClr>
              </a:solidFill>
              <a:latin typeface="メイリオ" panose="020B0604030504040204" pitchFamily="50" charset="-128"/>
              <a:cs typeface="Meiryo UI" panose="020B0604030504040204" pitchFamily="50" charset="-128"/>
            </a:endParaRPr>
          </a:p>
          <a:p>
            <a:pPr>
              <a:defRPr/>
            </a:pPr>
            <a:r>
              <a:rPr lang="ja-JP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cs typeface="Meiryo UI" panose="020B0604030504040204" pitchFamily="50" charset="-128"/>
              </a:rPr>
              <a:t>・開放感あふれるガラスルーム</a:t>
            </a:r>
          </a:p>
        </p:txBody>
      </p:sp>
      <p:sp>
        <p:nvSpPr>
          <p:cNvPr id="43" name="テキスト ボックス 20"/>
          <p:cNvSpPr txBox="1">
            <a:spLocks noChangeArrowheads="1"/>
          </p:cNvSpPr>
          <p:nvPr/>
        </p:nvSpPr>
        <p:spPr bwMode="auto">
          <a:xfrm>
            <a:off x="3867284" y="5365498"/>
            <a:ext cx="29919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ja-JP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cs typeface="Meiryo UI" panose="020B0604030504040204" pitchFamily="50" charset="-128"/>
              </a:rPr>
              <a:t>・プラス</a:t>
            </a:r>
            <a:r>
              <a:rPr lang="en-US" altLang="ja-JP" sz="1200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cs typeface="Meiryo UI" panose="020B0604030504040204" pitchFamily="50" charset="-128"/>
              </a:rPr>
              <a:t>の拡張性アップ</a:t>
            </a:r>
            <a:endParaRPr lang="en-US" altLang="ja-JP" sz="1200">
              <a:solidFill>
                <a:schemeClr val="tx1">
                  <a:lumMod val="65000"/>
                  <a:lumOff val="35000"/>
                </a:schemeClr>
              </a:solidFill>
              <a:latin typeface="メイリオ" panose="020B0604030504040204" pitchFamily="50" charset="-128"/>
              <a:cs typeface="Meiryo UI" panose="020B0604030504040204" pitchFamily="50" charset="-128"/>
            </a:endParaRPr>
          </a:p>
          <a:p>
            <a:pPr>
              <a:defRPr/>
            </a:pPr>
            <a:endParaRPr lang="en-US" altLang="ja-JP" sz="1200">
              <a:solidFill>
                <a:schemeClr val="tx1">
                  <a:lumMod val="65000"/>
                  <a:lumOff val="35000"/>
                </a:schemeClr>
              </a:solidFill>
              <a:latin typeface="メイリオ" panose="020B0604030504040204" pitchFamily="50" charset="-128"/>
              <a:cs typeface="Meiryo UI" panose="020B0604030504040204" pitchFamily="50" charset="-128"/>
            </a:endParaRPr>
          </a:p>
          <a:p>
            <a:pPr>
              <a:defRPr/>
            </a:pPr>
            <a:r>
              <a:rPr lang="ja-JP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cs typeface="Meiryo UI" panose="020B0604030504040204" pitchFamily="50" charset="-128"/>
              </a:rPr>
              <a:t>・心地よい新たな「間取り」</a:t>
            </a:r>
          </a:p>
        </p:txBody>
      </p:sp>
      <p:sp>
        <p:nvSpPr>
          <p:cNvPr id="52" name="テキスト ボックス 20"/>
          <p:cNvSpPr txBox="1">
            <a:spLocks noChangeArrowheads="1"/>
          </p:cNvSpPr>
          <p:nvPr/>
        </p:nvSpPr>
        <p:spPr bwMode="auto">
          <a:xfrm>
            <a:off x="3867284" y="1745469"/>
            <a:ext cx="299199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ja-JP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cs typeface="Meiryo UI" panose="020B0604030504040204" pitchFamily="50" charset="-128"/>
              </a:rPr>
              <a:t>・ワイドフレームが創りだす、ゆったり</a:t>
            </a:r>
            <a:endParaRPr lang="en-US" altLang="ja-JP" sz="1200">
              <a:solidFill>
                <a:schemeClr val="tx1">
                  <a:lumMod val="65000"/>
                  <a:lumOff val="35000"/>
                </a:schemeClr>
              </a:solidFill>
              <a:latin typeface="メイリオ" panose="020B0604030504040204" pitchFamily="50" charset="-128"/>
              <a:cs typeface="Meiryo UI" panose="020B0604030504040204" pitchFamily="50" charset="-128"/>
            </a:endParaRPr>
          </a:p>
          <a:p>
            <a:pPr>
              <a:defRPr/>
            </a:pPr>
            <a:r>
              <a:rPr lang="ja-JP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cs typeface="Meiryo UI" panose="020B0604030504040204" pitchFamily="50" charset="-128"/>
              </a:rPr>
              <a:t>   としたファサード</a:t>
            </a:r>
          </a:p>
          <a:p>
            <a:pPr>
              <a:defRPr/>
            </a:pPr>
            <a:endParaRPr lang="en-US" altLang="ja-JP" sz="1200">
              <a:solidFill>
                <a:schemeClr val="tx1">
                  <a:lumMod val="65000"/>
                  <a:lumOff val="35000"/>
                </a:schemeClr>
              </a:solidFill>
              <a:latin typeface="メイリオ" panose="020B0604030504040204" pitchFamily="50" charset="-128"/>
              <a:cs typeface="Meiryo UI" panose="020B0604030504040204" pitchFamily="50" charset="-128"/>
            </a:endParaRPr>
          </a:p>
          <a:p>
            <a:pPr>
              <a:defRPr/>
            </a:pPr>
            <a:r>
              <a:rPr lang="ja-JP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1200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cs typeface="Meiryo UI" panose="020B0604030504040204" pitchFamily="50" charset="-128"/>
              </a:rPr>
              <a:t>モジュールで創るダイナミックな</a:t>
            </a:r>
            <a:endParaRPr lang="en-US" altLang="ja-JP" sz="1200">
              <a:solidFill>
                <a:schemeClr val="tx1">
                  <a:lumMod val="65000"/>
                  <a:lumOff val="35000"/>
                </a:schemeClr>
              </a:solidFill>
              <a:latin typeface="メイリオ" panose="020B0604030504040204" pitchFamily="50" charset="-128"/>
              <a:cs typeface="Meiryo UI" panose="020B0604030504040204" pitchFamily="50" charset="-128"/>
            </a:endParaRPr>
          </a:p>
          <a:p>
            <a:pPr>
              <a:defRPr/>
            </a:pPr>
            <a:r>
              <a:rPr lang="ja-JP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cs typeface="Meiryo UI" panose="020B0604030504040204" pitchFamily="50" charset="-128"/>
              </a:rPr>
              <a:t>    ガーデン空間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4455" y="2508836"/>
            <a:ext cx="3565324" cy="3745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86644" y="3239859"/>
            <a:ext cx="2581208" cy="13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86648" y="4915413"/>
            <a:ext cx="2581204" cy="1339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70778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33872" y="1465028"/>
            <a:ext cx="4382317" cy="2374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4012" y="1455504"/>
            <a:ext cx="4389385" cy="2393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5FC56609-AD4F-45D5-B1A4-A61569958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重厚感のある</a:t>
            </a:r>
            <a:r>
              <a:rPr lang="en-US" altLang="ja-JP"/>
              <a:t>750</a:t>
            </a:r>
            <a:r>
              <a:rPr lang="ja-JP" altLang="en-US"/>
              <a:t>幅ワイドフレーム＆</a:t>
            </a:r>
            <a:r>
              <a:rPr lang="en-US" altLang="ja-JP"/>
              <a:t>150</a:t>
            </a:r>
            <a:r>
              <a:rPr lang="ja-JP" altLang="en-US"/>
              <a:t>モジュール</a:t>
            </a:r>
            <a:endParaRPr kumimoji="1"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E260512E-412F-43C4-B559-D8722AD1DADB}"/>
              </a:ext>
            </a:extLst>
          </p:cNvPr>
          <p:cNvCxnSpPr>
            <a:cxnSpLocks/>
          </p:cNvCxnSpPr>
          <p:nvPr/>
        </p:nvCxnSpPr>
        <p:spPr>
          <a:xfrm>
            <a:off x="4953000" y="698553"/>
            <a:ext cx="0" cy="5511747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6F5C133-D31F-430A-8B30-2616A8EDD268}"/>
              </a:ext>
            </a:extLst>
          </p:cNvPr>
          <p:cNvSpPr txBox="1"/>
          <p:nvPr/>
        </p:nvSpPr>
        <p:spPr>
          <a:xfrm>
            <a:off x="437874" y="709212"/>
            <a:ext cx="439491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ワイドフレーム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3F86779-96ED-457E-A5BD-F997AD5CE2EB}"/>
              </a:ext>
            </a:extLst>
          </p:cNvPr>
          <p:cNvSpPr txBox="1"/>
          <p:nvPr/>
        </p:nvSpPr>
        <p:spPr>
          <a:xfrm>
            <a:off x="5073210" y="709212"/>
            <a:ext cx="439491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150</a:t>
            </a:r>
            <a:r>
              <a:rPr lang="ja-JP" altLang="en-US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角柱・フレーム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BD018A1-E58D-4F03-A697-3402DBD44A0A}"/>
              </a:ext>
            </a:extLst>
          </p:cNvPr>
          <p:cNvSpPr txBox="1"/>
          <p:nvPr/>
        </p:nvSpPr>
        <p:spPr>
          <a:xfrm>
            <a:off x="317661" y="1067812"/>
            <a:ext cx="456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b="1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ワイドフレームが創りだす ゆったりとしたファサード空間</a:t>
            </a:r>
            <a:endParaRPr lang="en-US" altLang="ja-JP" sz="1600" b="1">
              <a:solidFill>
                <a:prstClr val="black">
                  <a:lumMod val="65000"/>
                  <a:lumOff val="3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10FCE09-B754-4E83-809A-C58ADF973DDF}"/>
              </a:ext>
            </a:extLst>
          </p:cNvPr>
          <p:cNvSpPr txBox="1"/>
          <p:nvPr/>
        </p:nvSpPr>
        <p:spPr>
          <a:xfrm>
            <a:off x="4952995" y="1067812"/>
            <a:ext cx="47440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b="1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 sz="1600" b="1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モジュールで創るダイナミックなガーデンテラス空間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02E5B1C-AD0D-435E-8470-4A7BFCF8AF1F}"/>
              </a:ext>
            </a:extLst>
          </p:cNvPr>
          <p:cNvSpPr txBox="1"/>
          <p:nvPr/>
        </p:nvSpPr>
        <p:spPr>
          <a:xfrm>
            <a:off x="317661" y="3891401"/>
            <a:ext cx="4670816" cy="693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幅広のフレーム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で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奥行き感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や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重なり感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を表現しやすい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面のあるフレームとして使用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できるため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プランの幅も広がる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C1AB8321-173B-4DAE-848E-73767F14A5A0}"/>
              </a:ext>
            </a:extLst>
          </p:cNvPr>
          <p:cNvSpPr txBox="1"/>
          <p:nvPr/>
        </p:nvSpPr>
        <p:spPr>
          <a:xfrm>
            <a:off x="5026252" y="3891401"/>
            <a:ext cx="46708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角柱、フレームだからこそ、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どんな邸宅にも見劣りしない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プラス</a:t>
            </a:r>
            <a:r>
              <a:rPr lang="en-US" altLang="ja-JP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の新たな空間提案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が可能になる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9" name="フリーフォーム: 図形 18">
            <a:extLst>
              <a:ext uri="{FF2B5EF4-FFF2-40B4-BE49-F238E27FC236}">
                <a16:creationId xmlns:a16="http://schemas.microsoft.com/office/drawing/2014/main" id="{ECD86216-CE37-4C6E-AEE3-D260645383FF}"/>
              </a:ext>
            </a:extLst>
          </p:cNvPr>
          <p:cNvSpPr/>
          <p:nvPr/>
        </p:nvSpPr>
        <p:spPr>
          <a:xfrm>
            <a:off x="879475" y="1744663"/>
            <a:ext cx="2711450" cy="698500"/>
          </a:xfrm>
          <a:custGeom>
            <a:avLst/>
            <a:gdLst>
              <a:gd name="connsiteX0" fmla="*/ 228600 w 2711450"/>
              <a:gd name="connsiteY0" fmla="*/ 0 h 698500"/>
              <a:gd name="connsiteX1" fmla="*/ 0 w 2711450"/>
              <a:gd name="connsiteY1" fmla="*/ 158750 h 698500"/>
              <a:gd name="connsiteX2" fmla="*/ 6350 w 2711450"/>
              <a:gd name="connsiteY2" fmla="*/ 260350 h 698500"/>
              <a:gd name="connsiteX3" fmla="*/ 2324100 w 2711450"/>
              <a:gd name="connsiteY3" fmla="*/ 698500 h 698500"/>
              <a:gd name="connsiteX4" fmla="*/ 2711450 w 2711450"/>
              <a:gd name="connsiteY4" fmla="*/ 654050 h 698500"/>
              <a:gd name="connsiteX5" fmla="*/ 2711450 w 2711450"/>
              <a:gd name="connsiteY5" fmla="*/ 571500 h 698500"/>
              <a:gd name="connsiteX6" fmla="*/ 228600 w 2711450"/>
              <a:gd name="connsiteY6" fmla="*/ 0 h 69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1450" h="698500">
                <a:moveTo>
                  <a:pt x="228600" y="0"/>
                </a:moveTo>
                <a:lnTo>
                  <a:pt x="0" y="158750"/>
                </a:lnTo>
                <a:lnTo>
                  <a:pt x="6350" y="260350"/>
                </a:lnTo>
                <a:lnTo>
                  <a:pt x="2324100" y="698500"/>
                </a:lnTo>
                <a:lnTo>
                  <a:pt x="2711450" y="654050"/>
                </a:lnTo>
                <a:lnTo>
                  <a:pt x="2711450" y="571500"/>
                </a:lnTo>
                <a:lnTo>
                  <a:pt x="228600" y="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フリーフォーム: 図形 5">
            <a:extLst>
              <a:ext uri="{FF2B5EF4-FFF2-40B4-BE49-F238E27FC236}">
                <a16:creationId xmlns:a16="http://schemas.microsoft.com/office/drawing/2014/main" id="{4FECE267-1A85-43CC-ADF5-AF80B3C03AB1}"/>
              </a:ext>
            </a:extLst>
          </p:cNvPr>
          <p:cNvSpPr/>
          <p:nvPr/>
        </p:nvSpPr>
        <p:spPr>
          <a:xfrm>
            <a:off x="5695951" y="2084388"/>
            <a:ext cx="3476624" cy="1535112"/>
          </a:xfrm>
          <a:custGeom>
            <a:avLst/>
            <a:gdLst>
              <a:gd name="connsiteX0" fmla="*/ 0 w 2796540"/>
              <a:gd name="connsiteY0" fmla="*/ 1097280 h 1135380"/>
              <a:gd name="connsiteX1" fmla="*/ 0 w 2796540"/>
              <a:gd name="connsiteY1" fmla="*/ 114300 h 1135380"/>
              <a:gd name="connsiteX2" fmla="*/ 2796540 w 2796540"/>
              <a:gd name="connsiteY2" fmla="*/ 0 h 1135380"/>
              <a:gd name="connsiteX3" fmla="*/ 2796540 w 2796540"/>
              <a:gd name="connsiteY3" fmla="*/ 1135380 h 1135380"/>
              <a:gd name="connsiteX4" fmla="*/ 2735580 w 2796540"/>
              <a:gd name="connsiteY4" fmla="*/ 1135380 h 1135380"/>
              <a:gd name="connsiteX5" fmla="*/ 2705100 w 2796540"/>
              <a:gd name="connsiteY5" fmla="*/ 1120140 h 1135380"/>
              <a:gd name="connsiteX6" fmla="*/ 2705100 w 2796540"/>
              <a:gd name="connsiteY6" fmla="*/ 76200 h 1135380"/>
              <a:gd name="connsiteX7" fmla="*/ 91440 w 2796540"/>
              <a:gd name="connsiteY7" fmla="*/ 182880 h 1135380"/>
              <a:gd name="connsiteX8" fmla="*/ 91440 w 2796540"/>
              <a:gd name="connsiteY8" fmla="*/ 1082040 h 1135380"/>
              <a:gd name="connsiteX9" fmla="*/ 68580 w 2796540"/>
              <a:gd name="connsiteY9" fmla="*/ 1097280 h 1135380"/>
              <a:gd name="connsiteX10" fmla="*/ 0 w 2796540"/>
              <a:gd name="connsiteY10" fmla="*/ 1097280 h 1135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96540" h="1135380">
                <a:moveTo>
                  <a:pt x="0" y="1097280"/>
                </a:moveTo>
                <a:lnTo>
                  <a:pt x="0" y="114300"/>
                </a:lnTo>
                <a:lnTo>
                  <a:pt x="2796540" y="0"/>
                </a:lnTo>
                <a:lnTo>
                  <a:pt x="2796540" y="1135380"/>
                </a:lnTo>
                <a:lnTo>
                  <a:pt x="2735580" y="1135380"/>
                </a:lnTo>
                <a:lnTo>
                  <a:pt x="2705100" y="1120140"/>
                </a:lnTo>
                <a:lnTo>
                  <a:pt x="2705100" y="76200"/>
                </a:lnTo>
                <a:lnTo>
                  <a:pt x="91440" y="182880"/>
                </a:lnTo>
                <a:lnTo>
                  <a:pt x="91440" y="1082040"/>
                </a:lnTo>
                <a:lnTo>
                  <a:pt x="68580" y="1097280"/>
                </a:lnTo>
                <a:lnTo>
                  <a:pt x="0" y="109728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2" name="グループ化 3">
            <a:extLst>
              <a:ext uri="{FF2B5EF4-FFF2-40B4-BE49-F238E27FC236}">
                <a16:creationId xmlns:a16="http://schemas.microsoft.com/office/drawing/2014/main" id="{CA2320B7-AF09-47D9-869F-763CDAEC2D44}"/>
              </a:ext>
            </a:extLst>
          </p:cNvPr>
          <p:cNvGrpSpPr/>
          <p:nvPr/>
        </p:nvGrpSpPr>
        <p:grpSpPr>
          <a:xfrm>
            <a:off x="437874" y="4646331"/>
            <a:ext cx="2085292" cy="1563969"/>
            <a:chOff x="499996" y="4316807"/>
            <a:chExt cx="2524657" cy="1893493"/>
          </a:xfrm>
        </p:grpSpPr>
        <p:pic>
          <p:nvPicPr>
            <p:cNvPr id="1026" name="Picture 2" descr="https://dl.boxcloud.com/api/2.0/internal_files/730037859238/versions/777004596838/representations/jpg_paged_2048x2048/content/1.jpg?access_token=1!IBsgjzAF_S_lebiPzNuOOnk2iStuRPyLEq-3gvz4rwboD5fjUOsK0fnQy29ZrpUpRbtQQl208U8ZelnpavR74_lW64aXpLTq_NyReU8ub7CMQ9KiLA9kyOfzbOAhN9tVAwfxs6o9wNIvoCljJGQehslKWJGZziWgSxXzjrefCm8ZHDOAlpF6NddaiHYC-TYHt7U5iCHoOHMs20cZbyhb2cLCLVshKe0cwuvkzgqTvOb50dU1_GI64yNPgw2HtgPIXBiLbMcpj12D2UPvjhrzlPg151ErEnyQFSZKbxPAuAlfpUognMTnaAU6B520PJDIe5blDSljla8Fx8n8HZU6P1LhKDbnYdlncz82Y7vIufPPUzGFDxJ6p0YLlRWnLv_1nIs90MrW1isqzE7cLOPRaKTsnM0q--xCT3bk4mygVGwnEHK3_okE07o_CvHBVNHUropcZkgB-04S-YqtUOW2t7oBwK-i9t4TjUw2GZ9aW7uQt-7A29RtoEGcwmjbXoMF9gFTrzi-URZ2tRGzchxQs6ldQIIYYxL0sQDXyBl_LNwnPPG2XNcfc7enO3G7mNUdHOtHwjsBmhnSt4hyT0tgJi9TjGoWFBL8dHO47EoIOfcFd-q8ooJ5UHacDuP5F9qoLkuVoN1I55Mvw-2t1lLILIOmGzPMBcs15Acgbx80yoCMiA..&amp;box_client_name=box-content-preview&amp;box_client_version=2.52.0">
              <a:extLst>
                <a:ext uri="{FF2B5EF4-FFF2-40B4-BE49-F238E27FC236}">
                  <a16:creationId xmlns:a16="http://schemas.microsoft.com/office/drawing/2014/main" id="{7CD65288-6C3E-4700-915C-3E3F4295BD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996" y="4316807"/>
              <a:ext cx="2524657" cy="18934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" name="直線矢印コネクタ 20">
              <a:extLst>
                <a:ext uri="{FF2B5EF4-FFF2-40B4-BE49-F238E27FC236}">
                  <a16:creationId xmlns:a16="http://schemas.microsoft.com/office/drawing/2014/main" id="{A8A32BC9-FD06-47E9-A15C-B2FC350D007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2585" y="4814941"/>
              <a:ext cx="2294846" cy="449745"/>
            </a:xfrm>
            <a:prstGeom prst="straightConnector1">
              <a:avLst/>
            </a:prstGeom>
            <a:ln>
              <a:solidFill>
                <a:schemeClr val="bg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テキスト ボックス 22">
              <a:extLst>
                <a:ext uri="{FF2B5EF4-FFF2-40B4-BE49-F238E27FC236}">
                  <a16:creationId xmlns:a16="http://schemas.microsoft.com/office/drawing/2014/main" id="{88DCE7F9-AC6E-46D4-B13C-6ECC2B0F69EF}"/>
                </a:ext>
              </a:extLst>
            </p:cNvPr>
            <p:cNvSpPr txBox="1"/>
            <p:nvPr/>
          </p:nvSpPr>
          <p:spPr>
            <a:xfrm rot="20968468">
              <a:off x="978949" y="4702006"/>
              <a:ext cx="1054099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ja-JP">
                  <a:solidFill>
                    <a:schemeClr val="bg1"/>
                  </a:solidFill>
                </a:rPr>
                <a:t>750</a:t>
              </a:r>
              <a:endParaRPr kumimoji="1" lang="ja-JP" altLang="en-US">
                <a:solidFill>
                  <a:schemeClr val="bg1"/>
                </a:solidFill>
              </a:endParaRPr>
            </a:p>
          </p:txBody>
        </p:sp>
      </p:grpSp>
      <p:pic>
        <p:nvPicPr>
          <p:cNvPr id="24" name="図 23">
            <a:extLst>
              <a:ext uri="{FF2B5EF4-FFF2-40B4-BE49-F238E27FC236}">
                <a16:creationId xmlns:a16="http://schemas.microsoft.com/office/drawing/2014/main" id="{05388C7D-90DE-4FC5-99BE-421EB7F7478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6455" y="4599137"/>
            <a:ext cx="2851380" cy="1604152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97836" y="4599137"/>
            <a:ext cx="1518352" cy="16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69031" y="4638982"/>
            <a:ext cx="2224366" cy="1564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70924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879080" y="4376737"/>
            <a:ext cx="1589034" cy="1851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86076" y="1464904"/>
            <a:ext cx="2031746" cy="2310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6ACEE9E6-219C-42B3-9ED2-2E8B4762AAF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55764" y="4376738"/>
            <a:ext cx="3207111" cy="1851047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5FC56609-AD4F-45D5-B1A4-A61569958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大きい面で演出する特別な離れの空間</a:t>
            </a:r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3DCBFC5-EF30-4C67-9CB1-15DB17767DAE}"/>
              </a:ext>
            </a:extLst>
          </p:cNvPr>
          <p:cNvSpPr txBox="1"/>
          <p:nvPr/>
        </p:nvSpPr>
        <p:spPr>
          <a:xfrm>
            <a:off x="437874" y="709212"/>
            <a:ext cx="439491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G</a:t>
            </a:r>
            <a:r>
              <a:rPr kumimoji="1" lang="ja-JP" altLang="en-US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ウォール（セラミックタイル）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5CF6223-D6AA-472C-915B-2A169F5439A8}"/>
              </a:ext>
            </a:extLst>
          </p:cNvPr>
          <p:cNvSpPr txBox="1"/>
          <p:nvPr/>
        </p:nvSpPr>
        <p:spPr>
          <a:xfrm>
            <a:off x="5073210" y="709212"/>
            <a:ext cx="439491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G</a:t>
            </a:r>
            <a:r>
              <a:rPr lang="ja-JP" altLang="en-US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ウォール（ラッピングボード）</a:t>
            </a:r>
            <a:endParaRPr kumimoji="1" lang="ja-JP" altLang="en-US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ECFE862-F7A4-4589-944F-4683A913D446}"/>
              </a:ext>
            </a:extLst>
          </p:cNvPr>
          <p:cNvSpPr txBox="1"/>
          <p:nvPr/>
        </p:nvSpPr>
        <p:spPr>
          <a:xfrm>
            <a:off x="340896" y="1082212"/>
            <a:ext cx="4491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b="1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石材の上質な表情をもつ</a:t>
            </a:r>
            <a:r>
              <a:rPr lang="en-US" altLang="ja-JP" sz="1400" b="1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1200</a:t>
            </a:r>
            <a:r>
              <a:rPr lang="ja-JP" altLang="en-US" sz="1400" b="1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角サイズのセラミックタイル </a:t>
            </a:r>
            <a:endParaRPr lang="en-US" altLang="ja-JP" sz="1400" b="1">
              <a:solidFill>
                <a:prstClr val="black">
                  <a:lumMod val="65000"/>
                  <a:lumOff val="3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61F65201-E26D-4EC7-8CFF-950AE458042B}"/>
              </a:ext>
            </a:extLst>
          </p:cNvPr>
          <p:cNvSpPr txBox="1"/>
          <p:nvPr/>
        </p:nvSpPr>
        <p:spPr>
          <a:xfrm>
            <a:off x="5073210" y="1092249"/>
            <a:ext cx="4394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b="1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ルーフからウォールまでつながる大判の木目調ボード</a:t>
            </a:r>
          </a:p>
        </p:txBody>
      </p: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0E98FCC1-EBEE-4D00-BE3B-903BF98DCC70}"/>
              </a:ext>
            </a:extLst>
          </p:cNvPr>
          <p:cNvCxnSpPr>
            <a:cxnSpLocks/>
          </p:cNvCxnSpPr>
          <p:nvPr/>
        </p:nvCxnSpPr>
        <p:spPr>
          <a:xfrm>
            <a:off x="4962525" y="698553"/>
            <a:ext cx="0" cy="309059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09127F80-E87C-4D1A-B85F-562FE6058447}"/>
              </a:ext>
            </a:extLst>
          </p:cNvPr>
          <p:cNvSpPr txBox="1"/>
          <p:nvPr/>
        </p:nvSpPr>
        <p:spPr>
          <a:xfrm>
            <a:off x="437873" y="3887213"/>
            <a:ext cx="9030241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ガラス引戸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7ABC1915-2AFD-4AED-A596-4059F900EA3C}"/>
              </a:ext>
            </a:extLst>
          </p:cNvPr>
          <p:cNvSpPr txBox="1"/>
          <p:nvPr/>
        </p:nvSpPr>
        <p:spPr>
          <a:xfrm>
            <a:off x="330387" y="4323220"/>
            <a:ext cx="42253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b="1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ガラス引戸が格別な開放感溢れるガラスルームを実現、</a:t>
            </a:r>
            <a:endParaRPr lang="en-US" altLang="ja-JP" sz="1400" b="1">
              <a:solidFill>
                <a:prstClr val="black">
                  <a:lumMod val="65000"/>
                  <a:lumOff val="3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b="1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ふかし壁の間接照明が夜をさらにドラマティックに演出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95C22421-A1E7-40AA-9EB3-B47AAF22BCC2}"/>
              </a:ext>
            </a:extLst>
          </p:cNvPr>
          <p:cNvSpPr txBox="1"/>
          <p:nvPr/>
        </p:nvSpPr>
        <p:spPr>
          <a:xfrm>
            <a:off x="289024" y="1413916"/>
            <a:ext cx="2772291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ja-JP" altLang="en-US" sz="1400" b="1" dirty="0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小口面への割付け</a:t>
            </a:r>
            <a:r>
              <a:rPr lang="ja-JP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や、</a:t>
            </a:r>
            <a:endParaRPr lang="en-US" altLang="ja-JP" sz="1400" dirty="0">
              <a:solidFill>
                <a:prstClr val="black">
                  <a:lumMod val="65000"/>
                  <a:lumOff val="3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</a:t>
            </a:r>
            <a:r>
              <a:rPr lang="ja-JP" altLang="en-US" sz="1400" b="1" dirty="0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ルーフから飛び出す納まり</a:t>
            </a:r>
            <a:r>
              <a:rPr lang="ja-JP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も可能</a:t>
            </a:r>
            <a:endParaRPr lang="en-US" altLang="ja-JP" sz="1400" dirty="0">
              <a:solidFill>
                <a:prstClr val="black">
                  <a:lumMod val="65000"/>
                  <a:lumOff val="3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900" dirty="0">
              <a:solidFill>
                <a:prstClr val="black">
                  <a:lumMod val="65000"/>
                  <a:lumOff val="3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ja-JP" altLang="en-US" sz="1400" b="1" dirty="0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独立しての施工</a:t>
            </a:r>
            <a:r>
              <a:rPr lang="ja-JP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も可能</a:t>
            </a:r>
            <a:endParaRPr lang="en-US" altLang="ja-JP" sz="1400" dirty="0">
              <a:solidFill>
                <a:prstClr val="black">
                  <a:lumMod val="65000"/>
                  <a:lumOff val="3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87AF8411-6298-496A-AD82-0F8062AB9EE0}"/>
              </a:ext>
            </a:extLst>
          </p:cNvPr>
          <p:cNvSpPr txBox="1"/>
          <p:nvPr/>
        </p:nvSpPr>
        <p:spPr>
          <a:xfrm>
            <a:off x="5042877" y="1413916"/>
            <a:ext cx="467081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・大判ボードは突きつけによる</a:t>
            </a:r>
            <a:endParaRPr lang="en-US" altLang="ja-JP" sz="1400">
              <a:solidFill>
                <a:prstClr val="black">
                  <a:lumMod val="65000"/>
                  <a:lumOff val="3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施工で</a:t>
            </a:r>
            <a:r>
              <a:rPr lang="ja-JP" altLang="en-US" sz="1400" b="1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継ぎ目が目立たない</a:t>
            </a:r>
            <a:endParaRPr lang="en-US" altLang="ja-JP" sz="1400" b="1">
              <a:solidFill>
                <a:schemeClr val="accent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900">
              <a:solidFill>
                <a:schemeClr val="accent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・新規設定の</a:t>
            </a:r>
            <a:r>
              <a:rPr lang="ja-JP" altLang="en-US" sz="1400" b="1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ボード天井材との</a:t>
            </a:r>
            <a:endParaRPr lang="en-US" altLang="ja-JP" sz="1400">
              <a:solidFill>
                <a:schemeClr val="accent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b="1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相性も抜群</a:t>
            </a:r>
            <a:endParaRPr lang="en-US" altLang="ja-JP" sz="1400">
              <a:solidFill>
                <a:schemeClr val="accent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0" name="直線矢印コネクタ 9">
            <a:extLst>
              <a:ext uri="{FF2B5EF4-FFF2-40B4-BE49-F238E27FC236}">
                <a16:creationId xmlns:a16="http://schemas.microsoft.com/office/drawing/2014/main" id="{97A66671-CAD8-4825-A138-86BBFCBC5BB1}"/>
              </a:ext>
            </a:extLst>
          </p:cNvPr>
          <p:cNvCxnSpPr>
            <a:cxnSpLocks/>
          </p:cNvCxnSpPr>
          <p:nvPr/>
        </p:nvCxnSpPr>
        <p:spPr>
          <a:xfrm>
            <a:off x="3442335" y="2945130"/>
            <a:ext cx="0" cy="575310"/>
          </a:xfrm>
          <a:prstGeom prst="straightConnector1">
            <a:avLst/>
          </a:prstGeom>
          <a:ln w="12700">
            <a:solidFill>
              <a:schemeClr val="bg1"/>
            </a:solidFill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076AE28D-245D-42BF-9870-0B97296BD4E1}"/>
              </a:ext>
            </a:extLst>
          </p:cNvPr>
          <p:cNvCxnSpPr>
            <a:cxnSpLocks/>
          </p:cNvCxnSpPr>
          <p:nvPr/>
        </p:nvCxnSpPr>
        <p:spPr>
          <a:xfrm>
            <a:off x="3147040" y="3317631"/>
            <a:ext cx="581045" cy="0"/>
          </a:xfrm>
          <a:prstGeom prst="straightConnector1">
            <a:avLst/>
          </a:prstGeom>
          <a:ln w="12700">
            <a:solidFill>
              <a:schemeClr val="bg1"/>
            </a:solidFill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5" name="Picture 4" descr="https://dl.boxcloud.com/api/2.0/internal_files/730036950326/versions/777003677126/representations/jpg_paged_2048x2048/content/1.jpg?access_token=1!ygq3IlnTI9op80H8p3kYLAxFkDGWr825iL6_hkVkF71Q9JWVJh6_8iAjzKUWQBm1ihC6nE3YjU0Fp4e2TBsNrL2Dc43NSt6V6-f_MnwG1QUK3Uhbt6RoP2alRGviO0RnKbgl4D8Qdfco_0FvsiQU6LXhNHIGlCKrdah5boFtLkyi3Tt_kQ7AY0hez7h6KCKLgg2I2K_y45HhiILHHWX9NS5pZ3zVMRs7oYicgjkYk2v-5zUs7whTh5KDSiDGAEfGBCBb-pSCnq7vM65omfVVbewA2dp047Hhd3zTa-p0OEXgoT08cBJjV2hWlUN0UFZKYrazPel57Gn_IjtTd-FYP2d5lR1YamicIh2dnYtEApMHInjXiB4tDKzM8ye3DJIdPIcv23gOvBUGwvvg0DsUZKfxX0o4NKkwOdocdYD5wa4vbUBWgv3qjb6PXpkHBrblrvyFbOVfRl09B7M1hB44P8J2KKrTEL3henspaS7djWfZMFyHuJoiwKhU8GFfeJyUsL0r2TRQkr-kjor0RAXPZD53SJBhwjb-n-UfEuCwGAsdimicmH0bp5ZNiZvSjAbnbWk8ZpEKn2D4QlSsNEtBcO6Ks8f89Po-xKTsCul2HZ6hme5BYfBZHA6V57SoQMXC6CpRzO8EfnAuqAOCQX3L_eoDQdu-yanAagTDdFzFa2s1MA..&amp;box_client_name=box-content-preview&amp;box_client_version=2.52.0">
            <a:extLst>
              <a:ext uri="{FF2B5EF4-FFF2-40B4-BE49-F238E27FC236}">
                <a16:creationId xmlns:a16="http://schemas.microsoft.com/office/drawing/2014/main" id="{C809AAFD-0460-465D-8A8F-E6CC433F3F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787"/>
          <a:stretch/>
        </p:blipFill>
        <p:spPr bwMode="auto">
          <a:xfrm>
            <a:off x="647700" y="2290397"/>
            <a:ext cx="2145486" cy="1485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L 字 25">
            <a:extLst>
              <a:ext uri="{FF2B5EF4-FFF2-40B4-BE49-F238E27FC236}">
                <a16:creationId xmlns:a16="http://schemas.microsoft.com/office/drawing/2014/main" id="{55742E3B-7533-463E-9DCE-E7ED5E26786E}"/>
              </a:ext>
            </a:extLst>
          </p:cNvPr>
          <p:cNvSpPr/>
          <p:nvPr/>
        </p:nvSpPr>
        <p:spPr>
          <a:xfrm>
            <a:off x="3162280" y="2305050"/>
            <a:ext cx="1611825" cy="1270000"/>
          </a:xfrm>
          <a:prstGeom prst="corner">
            <a:avLst>
              <a:gd name="adj1" fmla="val 94618"/>
              <a:gd name="adj2" fmla="val 44195"/>
            </a:avLst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2B4A0770-0857-4525-81F8-DF6956C712D6}"/>
              </a:ext>
            </a:extLst>
          </p:cNvPr>
          <p:cNvSpPr txBox="1"/>
          <p:nvPr/>
        </p:nvSpPr>
        <p:spPr>
          <a:xfrm>
            <a:off x="3419935" y="3013825"/>
            <a:ext cx="66075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最大</a:t>
            </a:r>
            <a:r>
              <a:rPr lang="en-US" altLang="ja-JP" sz="8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1200</a:t>
            </a:r>
          </a:p>
        </p:txBody>
      </p:sp>
      <p:grpSp>
        <p:nvGrpSpPr>
          <p:cNvPr id="3" name="グループ化 2"/>
          <p:cNvGrpSpPr/>
          <p:nvPr/>
        </p:nvGrpSpPr>
        <p:grpSpPr>
          <a:xfrm>
            <a:off x="7448550" y="1443719"/>
            <a:ext cx="2019564" cy="2316852"/>
            <a:chOff x="7448550" y="1443719"/>
            <a:chExt cx="2019564" cy="2316852"/>
          </a:xfrm>
        </p:grpSpPr>
        <p:pic>
          <p:nvPicPr>
            <p:cNvPr id="6147" name="Picture 3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448550" y="1443719"/>
              <a:ext cx="2019564" cy="2316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フリーフォーム: 図形 26">
              <a:extLst>
                <a:ext uri="{FF2B5EF4-FFF2-40B4-BE49-F238E27FC236}">
                  <a16:creationId xmlns:a16="http://schemas.microsoft.com/office/drawing/2014/main" id="{A6168DCB-CF64-4BFD-B828-74071EF51A57}"/>
                </a:ext>
              </a:extLst>
            </p:cNvPr>
            <p:cNvSpPr/>
            <p:nvPr/>
          </p:nvSpPr>
          <p:spPr>
            <a:xfrm>
              <a:off x="7762875" y="2000250"/>
              <a:ext cx="1562101" cy="1495425"/>
            </a:xfrm>
            <a:custGeom>
              <a:avLst/>
              <a:gdLst>
                <a:gd name="connsiteX0" fmla="*/ 0 w 1562100"/>
                <a:gd name="connsiteY0" fmla="*/ 161925 h 1495425"/>
                <a:gd name="connsiteX1" fmla="*/ 0 w 1562100"/>
                <a:gd name="connsiteY1" fmla="*/ 1362075 h 1495425"/>
                <a:gd name="connsiteX2" fmla="*/ 1562100 w 1562100"/>
                <a:gd name="connsiteY2" fmla="*/ 1495425 h 1495425"/>
                <a:gd name="connsiteX3" fmla="*/ 1562100 w 1562100"/>
                <a:gd name="connsiteY3" fmla="*/ 0 h 1495425"/>
                <a:gd name="connsiteX4" fmla="*/ 0 w 1562100"/>
                <a:gd name="connsiteY4" fmla="*/ 161925 h 1495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2100" h="1495425">
                  <a:moveTo>
                    <a:pt x="0" y="161925"/>
                  </a:moveTo>
                  <a:lnTo>
                    <a:pt x="0" y="1362075"/>
                  </a:lnTo>
                  <a:lnTo>
                    <a:pt x="1562100" y="1495425"/>
                  </a:lnTo>
                  <a:lnTo>
                    <a:pt x="1562100" y="0"/>
                  </a:lnTo>
                  <a:lnTo>
                    <a:pt x="0" y="161925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0D097C97-AD0C-494F-9508-0FDD01BA531C}"/>
              </a:ext>
            </a:extLst>
          </p:cNvPr>
          <p:cNvSpPr txBox="1"/>
          <p:nvPr/>
        </p:nvSpPr>
        <p:spPr>
          <a:xfrm>
            <a:off x="282991" y="4871967"/>
            <a:ext cx="46708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400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ガラス引戸</a:t>
            </a:r>
            <a:r>
              <a:rPr lang="en-US" altLang="ja-JP" sz="1400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400" b="1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ja-JP" altLang="en-US" sz="1400" b="1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フレームレスな引戸</a:t>
            </a:r>
            <a:r>
              <a:rPr lang="ja-JP" altLang="en-US" sz="1400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</a:t>
            </a:r>
            <a:r>
              <a:rPr lang="ja-JP" altLang="en-US" sz="1400" b="1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ノイズレスな把手</a:t>
            </a:r>
            <a:r>
              <a:rPr lang="ja-JP" altLang="en-US" sz="1400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が視界を</a:t>
            </a:r>
            <a:endParaRPr lang="en-US" altLang="ja-JP" sz="1400">
              <a:solidFill>
                <a:prstClr val="black">
                  <a:lumMod val="65000"/>
                  <a:lumOff val="3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最大限まで広げた空間を提供</a:t>
            </a:r>
          </a:p>
          <a:p>
            <a:r>
              <a:rPr lang="en-US" altLang="ja-JP" sz="1400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400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ふかし壁</a:t>
            </a:r>
            <a:r>
              <a:rPr lang="en-US" altLang="ja-JP" sz="1400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400" b="1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ja-JP" altLang="en-US" sz="1400" b="1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ふかし壁とラインライト</a:t>
            </a:r>
            <a:r>
              <a:rPr lang="ja-JP" altLang="en-US" sz="1400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による</a:t>
            </a:r>
            <a:r>
              <a:rPr lang="ja-JP" altLang="en-US" sz="1400" b="1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立面の重なり</a:t>
            </a:r>
            <a:r>
              <a:rPr lang="ja-JP" altLang="en-US" sz="1400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が空間に</a:t>
            </a:r>
            <a:endParaRPr lang="en-US" altLang="ja-JP" sz="1400">
              <a:solidFill>
                <a:prstClr val="black">
                  <a:lumMod val="65000"/>
                  <a:lumOff val="3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b="1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</a:t>
            </a:r>
            <a:r>
              <a:rPr lang="ja-JP" altLang="en-US" sz="1400" b="1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豊かな陰影</a:t>
            </a:r>
            <a:r>
              <a:rPr lang="ja-JP" altLang="en-US" sz="1400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を映し出します。</a:t>
            </a:r>
          </a:p>
        </p:txBody>
      </p:sp>
      <p:sp>
        <p:nvSpPr>
          <p:cNvPr id="8" name="フリーフォーム: 図形 7">
            <a:extLst>
              <a:ext uri="{FF2B5EF4-FFF2-40B4-BE49-F238E27FC236}">
                <a16:creationId xmlns:a16="http://schemas.microsoft.com/office/drawing/2014/main" id="{0FC9E394-5E9C-4F5D-95CF-C214FBA5F40D}"/>
              </a:ext>
            </a:extLst>
          </p:cNvPr>
          <p:cNvSpPr/>
          <p:nvPr/>
        </p:nvSpPr>
        <p:spPr>
          <a:xfrm>
            <a:off x="5300998" y="4848022"/>
            <a:ext cx="171450" cy="971550"/>
          </a:xfrm>
          <a:custGeom>
            <a:avLst/>
            <a:gdLst>
              <a:gd name="connsiteX0" fmla="*/ 0 w 171450"/>
              <a:gd name="connsiteY0" fmla="*/ 133350 h 971550"/>
              <a:gd name="connsiteX1" fmla="*/ 0 w 171450"/>
              <a:gd name="connsiteY1" fmla="*/ 781050 h 971550"/>
              <a:gd name="connsiteX2" fmla="*/ 171450 w 171450"/>
              <a:gd name="connsiteY2" fmla="*/ 971550 h 971550"/>
              <a:gd name="connsiteX3" fmla="*/ 171450 w 171450"/>
              <a:gd name="connsiteY3" fmla="*/ 0 h 971550"/>
              <a:gd name="connsiteX4" fmla="*/ 0 w 171450"/>
              <a:gd name="connsiteY4" fmla="*/ 133350 h 97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450" h="971550">
                <a:moveTo>
                  <a:pt x="0" y="133350"/>
                </a:moveTo>
                <a:lnTo>
                  <a:pt x="0" y="781050"/>
                </a:lnTo>
                <a:lnTo>
                  <a:pt x="171450" y="971550"/>
                </a:lnTo>
                <a:lnTo>
                  <a:pt x="171450" y="0"/>
                </a:lnTo>
                <a:lnTo>
                  <a:pt x="0" y="13335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フリーフォーム: 図形 10">
            <a:extLst>
              <a:ext uri="{FF2B5EF4-FFF2-40B4-BE49-F238E27FC236}">
                <a16:creationId xmlns:a16="http://schemas.microsoft.com/office/drawing/2014/main" id="{3E93EEB6-FA3B-49AB-BC19-9023D9B663E2}"/>
              </a:ext>
            </a:extLst>
          </p:cNvPr>
          <p:cNvSpPr/>
          <p:nvPr/>
        </p:nvSpPr>
        <p:spPr>
          <a:xfrm>
            <a:off x="5548648" y="4828972"/>
            <a:ext cx="1495425" cy="1000125"/>
          </a:xfrm>
          <a:custGeom>
            <a:avLst/>
            <a:gdLst>
              <a:gd name="connsiteX0" fmla="*/ 0 w 1495425"/>
              <a:gd name="connsiteY0" fmla="*/ 0 h 1000125"/>
              <a:gd name="connsiteX1" fmla="*/ 0 w 1495425"/>
              <a:gd name="connsiteY1" fmla="*/ 1000125 h 1000125"/>
              <a:gd name="connsiteX2" fmla="*/ 1495425 w 1495425"/>
              <a:gd name="connsiteY2" fmla="*/ 876300 h 1000125"/>
              <a:gd name="connsiteX3" fmla="*/ 1495425 w 1495425"/>
              <a:gd name="connsiteY3" fmla="*/ 95250 h 1000125"/>
              <a:gd name="connsiteX4" fmla="*/ 0 w 1495425"/>
              <a:gd name="connsiteY4" fmla="*/ 0 h 1000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5425" h="1000125">
                <a:moveTo>
                  <a:pt x="0" y="0"/>
                </a:moveTo>
                <a:lnTo>
                  <a:pt x="0" y="1000125"/>
                </a:lnTo>
                <a:lnTo>
                  <a:pt x="1495425" y="876300"/>
                </a:lnTo>
                <a:lnTo>
                  <a:pt x="1495425" y="9525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216" name="直線矢印コネクタ 9215">
            <a:extLst>
              <a:ext uri="{FF2B5EF4-FFF2-40B4-BE49-F238E27FC236}">
                <a16:creationId xmlns:a16="http://schemas.microsoft.com/office/drawing/2014/main" id="{441A78B7-4796-4365-A4B7-B0980B0AE10F}"/>
              </a:ext>
            </a:extLst>
          </p:cNvPr>
          <p:cNvCxnSpPr/>
          <p:nvPr/>
        </p:nvCxnSpPr>
        <p:spPr>
          <a:xfrm>
            <a:off x="6648450" y="5436870"/>
            <a:ext cx="1600200" cy="0"/>
          </a:xfrm>
          <a:prstGeom prst="straightConnector1">
            <a:avLst/>
          </a:prstGeom>
          <a:ln w="12700">
            <a:solidFill>
              <a:schemeClr val="bg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E823EAFF-7507-47C4-B8A6-4F99D0AD33F6}"/>
              </a:ext>
            </a:extLst>
          </p:cNvPr>
          <p:cNvSpPr txBox="1"/>
          <p:nvPr/>
        </p:nvSpPr>
        <p:spPr>
          <a:xfrm>
            <a:off x="4616922" y="5881388"/>
            <a:ext cx="15558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ガラス引戸</a:t>
            </a:r>
            <a:endParaRPr lang="en-US" altLang="ja-JP" sz="140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4204EAA5-23FB-427A-8B1B-2F3B2DD1EA5F}"/>
              </a:ext>
            </a:extLst>
          </p:cNvPr>
          <p:cNvSpPr txBox="1"/>
          <p:nvPr/>
        </p:nvSpPr>
        <p:spPr>
          <a:xfrm>
            <a:off x="7879080" y="4415234"/>
            <a:ext cx="15558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ふかし壁</a:t>
            </a:r>
            <a:endParaRPr lang="en-US" altLang="ja-JP" sz="140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764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7874" y="1021888"/>
            <a:ext cx="4730588" cy="2482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09248" y="3861382"/>
            <a:ext cx="3151715" cy="2063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35749" y="3861381"/>
            <a:ext cx="2776179" cy="2063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49845" y="1021888"/>
            <a:ext cx="4111118" cy="2482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5FC56609-AD4F-45D5-B1A4-A615699589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876" y="318563"/>
            <a:ext cx="8782324" cy="759981"/>
          </a:xfrm>
        </p:spPr>
        <p:txBody>
          <a:bodyPr/>
          <a:lstStyle/>
          <a:p>
            <a:r>
              <a:rPr lang="ja-JP" altLang="en-US" dirty="0"/>
              <a:t>ワイドフレームによる回廊空間などプランニングの幅が広がります</a:t>
            </a:r>
            <a:endParaRPr kumimoji="1" lang="ja-JP" alt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AE5C3C8-101E-46BF-B00F-1769F4A7593F}"/>
              </a:ext>
            </a:extLst>
          </p:cNvPr>
          <p:cNvSpPr txBox="1"/>
          <p:nvPr/>
        </p:nvSpPr>
        <p:spPr>
          <a:xfrm>
            <a:off x="350264" y="3503889"/>
            <a:ext cx="48937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▲ワイドフレーム同士の接続で離れまでの回廊を演出</a:t>
            </a:r>
            <a:endParaRPr lang="en-US" altLang="ja-JP" sz="1400" b="1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CE26F119-3C1D-4FE0-8F54-6D84D6603341}"/>
              </a:ext>
            </a:extLst>
          </p:cNvPr>
          <p:cNvSpPr txBox="1"/>
          <p:nvPr/>
        </p:nvSpPr>
        <p:spPr>
          <a:xfrm>
            <a:off x="5273248" y="3503889"/>
            <a:ext cx="48937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▲ワイドフレーム・フリールーフで間口と奥行きを持たせる</a:t>
            </a:r>
            <a:endParaRPr lang="en-US" altLang="ja-JP" sz="1400" b="1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3ED9FCA3-3819-4BD2-A273-9D47BFC81A2B}"/>
              </a:ext>
            </a:extLst>
          </p:cNvPr>
          <p:cNvSpPr txBox="1"/>
          <p:nvPr/>
        </p:nvSpPr>
        <p:spPr>
          <a:xfrm>
            <a:off x="356115" y="5924913"/>
            <a:ext cx="31708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▲重厚感とレイヤー感のあるアーチ</a:t>
            </a:r>
            <a:endParaRPr lang="en-US" altLang="ja-JP" sz="1400" b="1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5E0B0E15-EC9B-4764-AF90-950D15177237}"/>
              </a:ext>
            </a:extLst>
          </p:cNvPr>
          <p:cNvSpPr txBox="1"/>
          <p:nvPr/>
        </p:nvSpPr>
        <p:spPr>
          <a:xfrm>
            <a:off x="6226129" y="5924914"/>
            <a:ext cx="36798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▲</a:t>
            </a:r>
            <a:r>
              <a:rPr lang="en-US" altLang="ja-JP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ウォールで程よく抜け感のある離れ</a:t>
            </a:r>
            <a:endParaRPr lang="en-US" altLang="ja-JP" sz="1400" b="1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BC1BB1D6-9AB7-4AF3-84AD-9EAF0642E374}"/>
              </a:ext>
            </a:extLst>
          </p:cNvPr>
          <p:cNvSpPr txBox="1"/>
          <p:nvPr/>
        </p:nvSpPr>
        <p:spPr>
          <a:xfrm>
            <a:off x="3309256" y="5924914"/>
            <a:ext cx="30697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▲ワイドフレームによるロングアプローチ</a:t>
            </a:r>
            <a:endParaRPr lang="en-US" altLang="ja-JP" sz="1400" b="1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CD55C112-9E89-4E82-AB0F-78B510958366}"/>
              </a:ext>
            </a:extLst>
          </p:cNvPr>
          <p:cNvSpPr txBox="1"/>
          <p:nvPr/>
        </p:nvSpPr>
        <p:spPr>
          <a:xfrm>
            <a:off x="255013" y="666527"/>
            <a:ext cx="95557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b="1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1400" b="1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sz="1400" b="1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フレーム・</a:t>
            </a:r>
            <a:r>
              <a:rPr lang="en-US" altLang="ja-JP" sz="1400" b="1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sz="1400" b="1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スクリーン・</a:t>
            </a:r>
            <a:r>
              <a:rPr lang="en-US" altLang="ja-JP" sz="1400" b="1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sz="1400" b="1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ルーフに新しい</a:t>
            </a:r>
            <a:r>
              <a:rPr lang="en-US" altLang="ja-JP" sz="1400" b="1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sz="1400" b="1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ウォールも加わり、プラス</a:t>
            </a:r>
            <a:r>
              <a:rPr lang="en-US" altLang="ja-JP" sz="1400" b="1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sz="1400" b="1">
                <a:solidFill>
                  <a:prstClr val="black">
                    <a:lumMod val="65000"/>
                    <a:lumOff val="3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の拡張性がさらに広がり心地よい新たな「間取り」を創り出す</a:t>
            </a:r>
          </a:p>
        </p:txBody>
      </p:sp>
      <p:pic>
        <p:nvPicPr>
          <p:cNvPr id="1030" name="Picture 6" descr="https://dl.boxcloud.com/api/2.0/internal_files/733074599649/versions/780463410849/representations/jpg_paged_2048x2048/content/1.jpg?access_token=1!JIGLErtPt--d4mbhnEtuKEdtunAua-d8e1Vysm5vBXsY04PvSHKAHvasY5HARQ5bZDr_JRQKOTT0O9hPeWSVu-H7b461EEuroWNxJw9C2p3DLOJvSDgGSk-IQV-R3Yoa2CeHqGmiiG2vM_nTVc7UTTFdojYez072fK7IiVrBwPW8OhX8mnLO2lUfGqXdnsCjPunR4a4T4M21n3XEig_jcTsX9SxtEFwOeKxSRn5D2ln3xtZX2u0XvQfj5ES6epJwJBRtbfcVqLu1L88L10SXQzAGkEF1vg3Mx0cXJbUrJfAu6isnYQesw2aw0lLts3bKF_OqWoN1J_BoOgFi2MRfA_iilbQ6iFTwhcd6Abv8ry_ec4azVTE_604h7B2FZNe_Gf7a0_oXvW-u__pusOo2StfxO0NMgsfgmpXqvtrhVz7jN915QWxc-ptWUd98kMDKe6slsVQUf22YIkOq7BYA2obz1bxmlTc72z1joLhTPJpzvCgnTn6DfFXj9gYiXLZDZYbYKkIdetI-OpV6HHn5R2fjFLaFyGXyNvRqfguO9PR3ps5yIGJuRGLMn2WmEty5NW8ereNLqDC12tdhaKghyVqqot6VwnQNaFln51EVWWPJPmKqJ_GzJKTBcj5p0rAT9p24oPu4-Vp6gQE--x4v0wssOQzSpwWJicr-ym7e8He5SA..&amp;box_client_name=box-content-preview&amp;box_client_version=2.52.0">
            <a:extLst>
              <a:ext uri="{FF2B5EF4-FFF2-40B4-BE49-F238E27FC236}">
                <a16:creationId xmlns:a16="http://schemas.microsoft.com/office/drawing/2014/main" id="{EF2B8EC9-6F03-430B-95AD-05D4D1601B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7875" y="3852763"/>
            <a:ext cx="2871381" cy="208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2227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37876" y="275433"/>
            <a:ext cx="9030250" cy="759981"/>
          </a:xfrm>
        </p:spPr>
        <p:txBody>
          <a:bodyPr/>
          <a:lstStyle/>
          <a:p>
            <a:r>
              <a:rPr lang="ja-JP" altLang="en-US"/>
              <a:t>新アイテム別ポイント（新規・終息一覧）</a:t>
            </a:r>
            <a:endParaRPr kumimoji="1" lang="ja-JP" altLang="en-US"/>
          </a:p>
        </p:txBody>
      </p:sp>
      <p:graphicFrame>
        <p:nvGraphicFramePr>
          <p:cNvPr id="4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6282747"/>
              </p:ext>
            </p:extLst>
          </p:nvPr>
        </p:nvGraphicFramePr>
        <p:xfrm>
          <a:off x="425174" y="1301288"/>
          <a:ext cx="4411346" cy="3456232"/>
        </p:xfrm>
        <a:graphic>
          <a:graphicData uri="http://schemas.openxmlformats.org/drawingml/2006/table">
            <a:tbl>
              <a:tblPr firstRow="1">
                <a:effectLst/>
                <a:tableStyleId>{08FB837D-C827-4EFA-A057-4D05807E0F7C}</a:tableStyleId>
              </a:tblPr>
              <a:tblGrid>
                <a:gridCol w="790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8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42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9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74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232">
                <a:tc gridSpan="3">
                  <a:txBody>
                    <a:bodyPr/>
                    <a:lstStyle/>
                    <a:p>
                      <a:pPr algn="ctr"/>
                      <a:r>
                        <a:rPr kumimoji="1" lang="ja-JP" altLang="en-US" sz="1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商品名</a:t>
                      </a: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2020</a:t>
                      </a:r>
                      <a:endParaRPr kumimoji="1" lang="ja-JP" altLang="en-US" sz="1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2021</a:t>
                      </a:r>
                      <a:endParaRPr kumimoji="1" lang="ja-JP" altLang="en-US" sz="1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00">
                <a:tc rowSpan="5">
                  <a:txBody>
                    <a:bodyPr/>
                    <a:lstStyle/>
                    <a:p>
                      <a:r>
                        <a:rPr kumimoji="1" lang="en-US" altLang="ja-JP" sz="11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+mn-cs"/>
                        </a:rPr>
                        <a:t>G</a:t>
                      </a:r>
                      <a:r>
                        <a:rPr kumimoji="1" lang="ja-JP" altLang="en-US" sz="11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+mn-cs"/>
                        </a:rPr>
                        <a:t>フレーム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柱</a:t>
                      </a:r>
                      <a:endParaRPr kumimoji="1" lang="en-US" altLang="ja-JP" sz="1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150</a:t>
                      </a:r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角</a:t>
                      </a:r>
                      <a:endParaRPr kumimoji="1" lang="en-US" altLang="ja-JP" sz="11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－</a:t>
                      </a: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>
                          <a:solidFill>
                            <a:srgbClr val="C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NEW</a:t>
                      </a:r>
                      <a:endParaRPr kumimoji="1" lang="ja-JP" altLang="en-US" sz="1100" b="1">
                        <a:solidFill>
                          <a:srgbClr val="C0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kumimoji="1" lang="ja-JP" altLang="en-US" sz="11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+mn-cs"/>
                        </a:rPr>
                        <a:t>フレーム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150</a:t>
                      </a:r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角</a:t>
                      </a: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b="1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ー</a:t>
                      </a:r>
                      <a:endParaRPr kumimoji="1" lang="ja-JP" altLang="en-US" sz="11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>
                          <a:solidFill>
                            <a:srgbClr val="C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NEW</a:t>
                      </a:r>
                      <a:endParaRPr kumimoji="1" lang="ja-JP" altLang="en-US" sz="1100" b="1">
                        <a:solidFill>
                          <a:srgbClr val="C0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36000" marB="288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ワイドフレーム</a:t>
                      </a: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－</a:t>
                      </a: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>
                          <a:solidFill>
                            <a:srgbClr val="C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NEW</a:t>
                      </a:r>
                      <a:endParaRPr kumimoji="1" lang="ja-JP" altLang="en-US" sz="1100" b="1">
                        <a:solidFill>
                          <a:srgbClr val="C0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パーゴラフレーム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30×150</a:t>
                      </a:r>
                      <a:endParaRPr kumimoji="1" lang="ja-JP" altLang="en-US"/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－</a:t>
                      </a: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>
                          <a:solidFill>
                            <a:srgbClr val="C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NEW</a:t>
                      </a:r>
                      <a:endParaRPr kumimoji="1" lang="ja-JP" altLang="en-US" sz="1100" b="1">
                        <a:solidFill>
                          <a:srgbClr val="C0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フレーム意匠部材</a:t>
                      </a: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－</a:t>
                      </a: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>
                          <a:solidFill>
                            <a:srgbClr val="C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NEW</a:t>
                      </a:r>
                      <a:endParaRPr kumimoji="1" lang="ja-JP" altLang="en-US" sz="1100" b="1">
                        <a:solidFill>
                          <a:srgbClr val="C0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G</a:t>
                      </a:r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ルーフ</a:t>
                      </a: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フリータイプ</a:t>
                      </a: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  <a:endParaRPr kumimoji="1" lang="en-US" altLang="ja-JP" sz="11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  <a:p>
                      <a:pPr algn="ctr"/>
                      <a:r>
                        <a:rPr kumimoji="1" lang="ja-JP" altLang="en-US" sz="600" b="1">
                          <a:solidFill>
                            <a:srgbClr val="C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（ボード天井材追加）</a:t>
                      </a:r>
                      <a:endParaRPr kumimoji="1" lang="ja-JP" altLang="en-US" sz="800" b="1">
                        <a:solidFill>
                          <a:srgbClr val="C0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00">
                <a:tc row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1">
                          <a:solidFill>
                            <a:srgbClr val="C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NEW</a:t>
                      </a:r>
                      <a:endParaRPr kumimoji="1" lang="ja-JP" altLang="en-US" sz="1100" b="1">
                        <a:solidFill>
                          <a:srgbClr val="C0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  <a:p>
                      <a:pPr algn="ctr"/>
                      <a:r>
                        <a:rPr kumimoji="1" lang="en-US" altLang="ja-JP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G</a:t>
                      </a:r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ウォール</a:t>
                      </a:r>
                      <a:endParaRPr kumimoji="1" lang="en-US" altLang="ja-JP" sz="11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ラッピングボード</a:t>
                      </a: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－</a:t>
                      </a: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>
                          <a:solidFill>
                            <a:srgbClr val="C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NEW</a:t>
                      </a:r>
                      <a:endParaRPr kumimoji="1" lang="ja-JP" altLang="en-US" sz="1100" b="1">
                        <a:solidFill>
                          <a:srgbClr val="C0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セラミックタイル</a:t>
                      </a: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－</a:t>
                      </a: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>
                          <a:solidFill>
                            <a:srgbClr val="C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NEW</a:t>
                      </a:r>
                      <a:endParaRPr kumimoji="1" lang="ja-JP" altLang="en-US" sz="1100" b="1">
                        <a:solidFill>
                          <a:srgbClr val="C0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ふかし壁</a:t>
                      </a: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－</a:t>
                      </a: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>
                          <a:solidFill>
                            <a:srgbClr val="C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NEW</a:t>
                      </a:r>
                      <a:endParaRPr kumimoji="1" lang="ja-JP" altLang="en-US" sz="1100" b="1">
                        <a:solidFill>
                          <a:srgbClr val="C0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288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</a:tbl>
          </a:graphicData>
        </a:graphic>
      </p:graphicFrame>
      <p:graphicFrame>
        <p:nvGraphicFramePr>
          <p:cNvPr id="7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39928"/>
              </p:ext>
            </p:extLst>
          </p:nvPr>
        </p:nvGraphicFramePr>
        <p:xfrm>
          <a:off x="4930732" y="1301290"/>
          <a:ext cx="4550094" cy="4905640"/>
        </p:xfrm>
        <a:graphic>
          <a:graphicData uri="http://schemas.openxmlformats.org/drawingml/2006/table">
            <a:tbl>
              <a:tblPr firstRow="1">
                <a:effectLst/>
                <a:tableStyleId>{08FB837D-C827-4EFA-A057-4D05807E0F7C}</a:tableStyleId>
              </a:tblPr>
              <a:tblGrid>
                <a:gridCol w="894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72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9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9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99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5640">
                <a:tc gridSpan="3">
                  <a:txBody>
                    <a:bodyPr/>
                    <a:lstStyle/>
                    <a:p>
                      <a:pPr algn="ctr"/>
                      <a:r>
                        <a:rPr kumimoji="1" lang="ja-JP" altLang="en-US" sz="1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商品名</a:t>
                      </a: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2020</a:t>
                      </a:r>
                      <a:endParaRPr kumimoji="1" lang="ja-JP" altLang="en-US" sz="1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2021</a:t>
                      </a:r>
                      <a:endParaRPr kumimoji="1" lang="ja-JP" altLang="en-US" sz="1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00">
                <a:tc rowSpan="10">
                  <a:txBody>
                    <a:bodyPr/>
                    <a:lstStyle/>
                    <a:p>
                      <a:r>
                        <a:rPr kumimoji="1" lang="en-US" altLang="ja-JP" sz="11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G</a:t>
                      </a:r>
                      <a:r>
                        <a:rPr kumimoji="1" lang="ja-JP" altLang="en-US" sz="11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スクリーン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/>
                      <a:r>
                        <a:rPr kumimoji="1" lang="ja-JP" altLang="en-US" sz="1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スクリーン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縦格子タイプ</a:t>
                      </a: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>
                          <a:solidFill>
                            <a:srgbClr val="C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MC</a:t>
                      </a:r>
                      <a:endParaRPr kumimoji="1" lang="ja-JP" altLang="en-US" sz="1100" b="1">
                        <a:solidFill>
                          <a:srgbClr val="C0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外付け縦格子タイプ</a:t>
                      </a: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－</a:t>
                      </a: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1">
                          <a:solidFill>
                            <a:srgbClr val="C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NEW</a:t>
                      </a:r>
                      <a:endParaRPr kumimoji="1" lang="ja-JP" altLang="en-US" sz="1100" b="1">
                        <a:solidFill>
                          <a:srgbClr val="C0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外付け横桟格子</a:t>
                      </a: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－</a:t>
                      </a: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>
                          <a:solidFill>
                            <a:srgbClr val="C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NEW</a:t>
                      </a:r>
                      <a:endParaRPr kumimoji="1" lang="ja-JP" altLang="en-US" sz="1100" b="1">
                        <a:solidFill>
                          <a:srgbClr val="C0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横スリット</a:t>
                      </a:r>
                      <a:r>
                        <a:rPr kumimoji="1" lang="en-US" altLang="ja-JP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A</a:t>
                      </a:r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タイプ</a:t>
                      </a: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  <a:endParaRPr kumimoji="1" lang="en-US" altLang="ja-JP" sz="11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1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板塀タイプ</a:t>
                      </a: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  <a:endParaRPr kumimoji="1" lang="en-US" altLang="ja-JP" sz="11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1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木虫籠タイプ</a:t>
                      </a: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  <a:endParaRPr kumimoji="1" lang="en-US" altLang="ja-JP" sz="11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1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ja-JP" altLang="en-US" sz="11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デザイン格子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30×150</a:t>
                      </a:r>
                      <a:endParaRPr kumimoji="1" lang="ja-JP" altLang="en-US"/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－</a:t>
                      </a: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>
                          <a:solidFill>
                            <a:srgbClr val="C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NEW</a:t>
                      </a:r>
                      <a:endParaRPr kumimoji="1" lang="ja-JP" altLang="en-US" sz="1100" b="1">
                        <a:solidFill>
                          <a:srgbClr val="C0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外付けタイプ</a:t>
                      </a:r>
                      <a:r>
                        <a:rPr kumimoji="1" lang="en-US" altLang="ja-JP" sz="105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30×30</a:t>
                      </a:r>
                      <a:endParaRPr kumimoji="1" lang="ja-JP" altLang="en-US" sz="2400" b="1"/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－</a:t>
                      </a: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>
                          <a:solidFill>
                            <a:srgbClr val="C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NEW</a:t>
                      </a:r>
                      <a:endParaRPr kumimoji="1" lang="ja-JP" altLang="en-US" sz="1100" b="1">
                        <a:solidFill>
                          <a:srgbClr val="C0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ja-JP" altLang="en-US" sz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引戸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スライドルーバー</a:t>
                      </a: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1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ガラス引戸</a:t>
                      </a: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－</a:t>
                      </a: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>
                          <a:solidFill>
                            <a:srgbClr val="C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NEW</a:t>
                      </a:r>
                      <a:endParaRPr kumimoji="1" lang="ja-JP" altLang="en-US" sz="1100" b="1">
                        <a:solidFill>
                          <a:srgbClr val="C0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360000">
                <a:tc rowSpan="3">
                  <a:txBody>
                    <a:bodyPr/>
                    <a:lstStyle/>
                    <a:p>
                      <a:pPr algn="ctr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オプション</a:t>
                      </a: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ラインライト枠</a:t>
                      </a: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－</a:t>
                      </a: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>
                          <a:solidFill>
                            <a:srgbClr val="C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NEW</a:t>
                      </a:r>
                      <a:endParaRPr kumimoji="1" lang="ja-JP" altLang="en-US" sz="1100" b="1">
                        <a:solidFill>
                          <a:srgbClr val="C0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壁上柱部材</a:t>
                      </a: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－</a:t>
                      </a: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>
                          <a:solidFill>
                            <a:srgbClr val="C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NEW</a:t>
                      </a:r>
                      <a:endParaRPr kumimoji="1" lang="ja-JP" altLang="en-US" sz="1100" b="1">
                        <a:solidFill>
                          <a:srgbClr val="C0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kumimoji="1" lang="en-US" altLang="ja-JP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G</a:t>
                      </a:r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ウォール用スマート宅配ポスト取付枠</a:t>
                      </a: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－</a:t>
                      </a: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>
                          <a:solidFill>
                            <a:srgbClr val="C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NEW</a:t>
                      </a:r>
                      <a:endParaRPr kumimoji="1" lang="ja-JP" altLang="en-US" sz="1100" b="1">
                        <a:solidFill>
                          <a:srgbClr val="C0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  <p:sp>
        <p:nvSpPr>
          <p:cNvPr id="21" name="正方形/長方形 20"/>
          <p:cNvSpPr/>
          <p:nvPr/>
        </p:nvSpPr>
        <p:spPr>
          <a:xfrm>
            <a:off x="9537972" y="6534733"/>
            <a:ext cx="368028" cy="32326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16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B8B0416-8B8A-4D99-A79A-F3349BD61F23}"/>
              </a:ext>
            </a:extLst>
          </p:cNvPr>
          <p:cNvSpPr txBox="1"/>
          <p:nvPr/>
        </p:nvSpPr>
        <p:spPr>
          <a:xfrm>
            <a:off x="437875" y="793156"/>
            <a:ext cx="9030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その他にもそれぞれプランニングを充実させるアイテムが満載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3721E1F-9E35-4442-8C16-1C2AD74B1B27}"/>
              </a:ext>
            </a:extLst>
          </p:cNvPr>
          <p:cNvSpPr txBox="1"/>
          <p:nvPr/>
        </p:nvSpPr>
        <p:spPr>
          <a:xfrm>
            <a:off x="371200" y="5664734"/>
            <a:ext cx="40803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プラス</a:t>
            </a:r>
            <a:r>
              <a:rPr lang="en-US" altLang="ja-JP" sz="2000" b="1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新・旧・既存体系表はこちら</a:t>
            </a:r>
          </a:p>
        </p:txBody>
      </p:sp>
      <p:sp>
        <p:nvSpPr>
          <p:cNvPr id="10" name="二等辺三角形 9">
            <a:hlinkClick r:id="" action="ppaction://noaction"/>
            <a:extLst>
              <a:ext uri="{FF2B5EF4-FFF2-40B4-BE49-F238E27FC236}">
                <a16:creationId xmlns:a16="http://schemas.microsoft.com/office/drawing/2014/main" id="{4F42CE9E-AB63-45C7-A2D8-642140BC40FA}"/>
              </a:ext>
            </a:extLst>
          </p:cNvPr>
          <p:cNvSpPr/>
          <p:nvPr/>
        </p:nvSpPr>
        <p:spPr>
          <a:xfrm rot="5400000">
            <a:off x="4256632" y="5639264"/>
            <a:ext cx="523218" cy="451050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24517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25">
            <a:extLst>
              <a:ext uri="{FF2B5EF4-FFF2-40B4-BE49-F238E27FC236}">
                <a16:creationId xmlns:a16="http://schemas.microsoft.com/office/drawing/2014/main" id="{1886B2EE-3303-4A47-902F-1027893CEA7E}"/>
              </a:ext>
            </a:extLst>
          </p:cNvPr>
          <p:cNvSpPr txBox="1"/>
          <p:nvPr/>
        </p:nvSpPr>
        <p:spPr>
          <a:xfrm>
            <a:off x="265149" y="645727"/>
            <a:ext cx="25955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b="1">
                <a:latin typeface="Meiryo UI" panose="020B0604030504040204" pitchFamily="50" charset="-128"/>
                <a:ea typeface="Meiryo UI" panose="020B0604030504040204" pitchFamily="50" charset="-128"/>
              </a:rPr>
              <a:t>■色設定</a:t>
            </a:r>
            <a:endParaRPr lang="en-US" altLang="ja-JP" sz="1600" u="sng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5067104"/>
              </p:ext>
            </p:extLst>
          </p:nvPr>
        </p:nvGraphicFramePr>
        <p:xfrm>
          <a:off x="237851" y="1084370"/>
          <a:ext cx="9573828" cy="51640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70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8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318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45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58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82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82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82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82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82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582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582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582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5820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5820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58200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58200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58200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58200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358200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358200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358200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</a:tblGrid>
              <a:tr h="258064">
                <a:tc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gridSpan="19"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G</a:t>
                      </a:r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フレーム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G</a:t>
                      </a:r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ルーフ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9196"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柱</a:t>
                      </a:r>
                    </a:p>
                  </a:txBody>
                  <a:tcPr marL="5120" marR="5120" marT="5120" marB="0" vert="eaVert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丸柱（中間柱）</a:t>
                      </a:r>
                    </a:p>
                  </a:txBody>
                  <a:tcPr marL="5120" marR="5120" marT="5120" marB="0" vert="eaVert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サブ柱</a:t>
                      </a:r>
                    </a:p>
                  </a:txBody>
                  <a:tcPr marL="5120" marR="5120" marT="5120" marB="0" vert="eaVert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１５０角柱</a:t>
                      </a:r>
                    </a:p>
                  </a:txBody>
                  <a:tcPr marL="5120" marR="5120" marT="5120" marB="0" vert="eaVert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ファンクション柱</a:t>
                      </a:r>
                    </a:p>
                  </a:txBody>
                  <a:tcPr marL="5120" marR="5120" marT="5120" marB="0" vert="eaVert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フレーム</a:t>
                      </a:r>
                    </a:p>
                  </a:txBody>
                  <a:tcPr marL="5120" marR="5120" marT="5120" marB="0" vert="eaVert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１５０角フレーム</a:t>
                      </a:r>
                    </a:p>
                  </a:txBody>
                  <a:tcPr marL="5120" marR="5120" marT="5120" marB="0" vert="eaVert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ワイドフレーム</a:t>
                      </a:r>
                    </a:p>
                  </a:txBody>
                  <a:tcPr marL="5120" marR="5120" marT="5120" marB="0" vert="eaVert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サブフレーム</a:t>
                      </a:r>
                    </a:p>
                  </a:txBody>
                  <a:tcPr marL="5120" marR="5120" marT="5120" marB="0" vert="eaVert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ゲートフレーム</a:t>
                      </a:r>
                    </a:p>
                  </a:txBody>
                  <a:tcPr marL="5120" marR="5120" marT="5120" marB="0" vert="eaVert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パーゴラフレーム</a:t>
                      </a:r>
                    </a:p>
                  </a:txBody>
                  <a:tcPr marL="5120" marR="5120" marT="5120" marB="0" vert="eaVert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パーゴラフレーム３０</a:t>
                      </a:r>
                      <a:r>
                        <a:rPr lang="en-US" altLang="ja-JP" sz="9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r>
                        <a:rPr lang="ja-JP" altLang="en-US" sz="9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１５０</a:t>
                      </a:r>
                    </a:p>
                  </a:txBody>
                  <a:tcPr marL="5120" marR="5120" marT="5120" marB="0" vert="eaVert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２２０フレーム</a:t>
                      </a:r>
                    </a:p>
                  </a:txBody>
                  <a:tcPr marL="5120" marR="5120" marT="5120" marB="0" vert="eaVert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デザインフレーム</a:t>
                      </a:r>
                    </a:p>
                  </a:txBody>
                  <a:tcPr marL="5120" marR="5120" marT="5120" marB="0" vert="eaVert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コンセント柱</a:t>
                      </a:r>
                    </a:p>
                  </a:txBody>
                  <a:tcPr marL="5120" marR="5120" marT="5120" marB="0" vert="eaVert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フレーム意匠部材（フィン）</a:t>
                      </a:r>
                    </a:p>
                  </a:txBody>
                  <a:tcPr marL="5120" marR="5120" marT="5120" marB="0" vert="eaVert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キャノピー</a:t>
                      </a:r>
                      <a:r>
                        <a:rPr lang="en-US" altLang="ja-JP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MC</a:t>
                      </a:r>
                      <a:endParaRPr lang="ja-JP" altLang="en-US" sz="1000" b="1" i="0" u="none" strike="noStrike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5120" marR="5120" marT="5120" marB="0" vert="eaVert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ラインライト枠</a:t>
                      </a:r>
                    </a:p>
                  </a:txBody>
                  <a:tcPr marL="5120" marR="5120" marT="5120" marB="0" vert="eaVert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壁上柱部材</a:t>
                      </a:r>
                    </a:p>
                  </a:txBody>
                  <a:tcPr marL="5120" marR="5120" marT="5120" marB="0" vert="eaVert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フリータイプ（板張り）</a:t>
                      </a:r>
                    </a:p>
                  </a:txBody>
                  <a:tcPr marL="5120" marR="5120" marT="5120" marB="0" vert="eaVert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フリータイプ（ボード）</a:t>
                      </a:r>
                    </a:p>
                  </a:txBody>
                  <a:tcPr marL="5120" marR="5120" marT="5120" marB="0" vert="eaVert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カールーフタイプ</a:t>
                      </a:r>
                    </a:p>
                  </a:txBody>
                  <a:tcPr marL="5120" marR="5120" marT="5120" marB="0" vert="eaVert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テラスタイプ</a:t>
                      </a:r>
                      <a:endParaRPr lang="en-US" altLang="ja-JP" sz="1000" b="1" i="0" u="none" strike="noStrike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5120" marR="5120" marT="5120" marB="0" vert="eaVert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ポイントルーフ</a:t>
                      </a:r>
                    </a:p>
                  </a:txBody>
                  <a:tcPr marL="5120" marR="5120" marT="5120" marB="0" vert="eaVert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064"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シャイングレー</a:t>
                      </a:r>
                    </a:p>
                  </a:txBody>
                  <a:tcPr marL="5120" marR="5120" marT="51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8064"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アイボリーホワイト</a:t>
                      </a:r>
                    </a:p>
                  </a:txBody>
                  <a:tcPr marL="5120" marR="5120" marT="51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8064"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ブラック</a:t>
                      </a:r>
                    </a:p>
                  </a:txBody>
                  <a:tcPr marL="5120" marR="5120" marT="51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8064"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クリエモカ</a:t>
                      </a:r>
                    </a:p>
                  </a:txBody>
                  <a:tcPr marL="5120" marR="5120" marT="51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8064"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クリエダーク</a:t>
                      </a:r>
                    </a:p>
                  </a:txBody>
                  <a:tcPr marL="5120" marR="5120" marT="51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8064"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チェリーウッド</a:t>
                      </a:r>
                    </a:p>
                  </a:txBody>
                  <a:tcPr marL="5120" marR="5120" marT="51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8064"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オーク</a:t>
                      </a:r>
                    </a:p>
                  </a:txBody>
                  <a:tcPr marL="5120" marR="5120" marT="51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8064"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ディープグレー</a:t>
                      </a:r>
                    </a:p>
                  </a:txBody>
                  <a:tcPr marL="5120" marR="5120" marT="51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806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柿渋</a:t>
                      </a:r>
                    </a:p>
                  </a:txBody>
                  <a:tcPr marL="5120" marR="5120" marT="51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△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806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グレイッシュオーク</a:t>
                      </a:r>
                    </a:p>
                  </a:txBody>
                  <a:tcPr marL="5120" marR="5120" marT="5120" marB="0"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806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ベージュ</a:t>
                      </a:r>
                    </a:p>
                  </a:txBody>
                  <a:tcPr marL="5120" marR="5120" marT="5120" marB="0"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806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ライトベージュ</a:t>
                      </a:r>
                    </a:p>
                  </a:txBody>
                  <a:tcPr marL="5120" marR="5120" marT="5120" marB="0"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1333500" y="674718"/>
            <a:ext cx="8478179" cy="338137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ja-JP" altLang="en-US" sz="16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ディープグレーは柱・フレーム・面材などをベース色とし、スクリーンなどの木目を組み合わせを訴求</a:t>
            </a:r>
          </a:p>
        </p:txBody>
      </p:sp>
      <p:sp>
        <p:nvSpPr>
          <p:cNvPr id="10" name="テキスト ボックス 25">
            <a:extLst>
              <a:ext uri="{FF2B5EF4-FFF2-40B4-BE49-F238E27FC236}">
                <a16:creationId xmlns:a16="http://schemas.microsoft.com/office/drawing/2014/main" id="{1886B2EE-3303-4A47-902F-1027893CEA7E}"/>
              </a:ext>
            </a:extLst>
          </p:cNvPr>
          <p:cNvSpPr txBox="1"/>
          <p:nvPr/>
        </p:nvSpPr>
        <p:spPr>
          <a:xfrm>
            <a:off x="5683327" y="-35133"/>
            <a:ext cx="37022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>
                <a:latin typeface="Meiryo UI" panose="020B0604030504040204" pitchFamily="50" charset="-128"/>
                <a:ea typeface="Meiryo UI" panose="020B0604030504040204" pitchFamily="50" charset="-128"/>
              </a:rPr>
              <a:t>○：既存品   ●：新規設定   △：長納期対応  </a:t>
            </a:r>
            <a:r>
              <a:rPr lang="en-US" altLang="ja-JP" sz="1100">
                <a:latin typeface="Meiryo UI" panose="020B0604030504040204" pitchFamily="50" charset="-128"/>
                <a:ea typeface="Meiryo UI" panose="020B0604030504040204" pitchFamily="50" charset="-128"/>
              </a:rPr>
              <a:t>×</a:t>
            </a:r>
            <a:r>
              <a:rPr lang="ja-JP" altLang="en-US" sz="1100">
                <a:latin typeface="Meiryo UI" panose="020B0604030504040204" pitchFamily="50" charset="-128"/>
                <a:ea typeface="Meiryo UI" panose="020B0604030504040204" pitchFamily="50" charset="-128"/>
              </a:rPr>
              <a:t>：終息</a:t>
            </a:r>
            <a:endParaRPr lang="en-US" altLang="ja-JP" sz="110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タイトル 1"/>
          <p:cNvSpPr>
            <a:spLocks noGrp="1"/>
          </p:cNvSpPr>
          <p:nvPr>
            <p:ph type="title"/>
          </p:nvPr>
        </p:nvSpPr>
        <p:spPr>
          <a:xfrm>
            <a:off x="437876" y="275433"/>
            <a:ext cx="9030250" cy="759981"/>
          </a:xfrm>
        </p:spPr>
        <p:txBody>
          <a:bodyPr/>
          <a:lstStyle/>
          <a:p>
            <a:r>
              <a:rPr lang="ja-JP" altLang="en-US"/>
              <a:t>新アイテム別ポイント（新規・終息一覧）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58309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25">
            <a:extLst>
              <a:ext uri="{FF2B5EF4-FFF2-40B4-BE49-F238E27FC236}">
                <a16:creationId xmlns:a16="http://schemas.microsoft.com/office/drawing/2014/main" id="{1886B2EE-3303-4A47-902F-1027893CEA7E}"/>
              </a:ext>
            </a:extLst>
          </p:cNvPr>
          <p:cNvSpPr txBox="1"/>
          <p:nvPr/>
        </p:nvSpPr>
        <p:spPr>
          <a:xfrm>
            <a:off x="265149" y="645727"/>
            <a:ext cx="25955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b="1">
                <a:latin typeface="Meiryo UI" panose="020B0604030504040204" pitchFamily="50" charset="-128"/>
                <a:ea typeface="Meiryo UI" panose="020B0604030504040204" pitchFamily="50" charset="-128"/>
              </a:rPr>
              <a:t>■色設定</a:t>
            </a:r>
            <a:endParaRPr lang="en-US" altLang="ja-JP" sz="1600" u="sng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0318233"/>
              </p:ext>
            </p:extLst>
          </p:nvPr>
        </p:nvGraphicFramePr>
        <p:xfrm>
          <a:off x="237851" y="1084369"/>
          <a:ext cx="9568854" cy="51767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455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7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79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7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79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53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306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797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0797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0797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0797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0797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0797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0797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0797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0797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0797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0797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0797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0797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0797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0797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307974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307974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307974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307974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307974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  <a:gridCol w="307974">
                  <a:extLst>
                    <a:ext uri="{9D8B030D-6E8A-4147-A177-3AD203B41FA5}">
                      <a16:colId xmlns:a16="http://schemas.microsoft.com/office/drawing/2014/main" val="20027"/>
                    </a:ext>
                  </a:extLst>
                </a:gridCol>
                <a:gridCol w="307974">
                  <a:extLst>
                    <a:ext uri="{9D8B030D-6E8A-4147-A177-3AD203B41FA5}">
                      <a16:colId xmlns:a16="http://schemas.microsoft.com/office/drawing/2014/main" val="20028"/>
                    </a:ext>
                  </a:extLst>
                </a:gridCol>
              </a:tblGrid>
              <a:tr h="246386">
                <a:tc>
                  <a:txBody>
                    <a:bodyPr/>
                    <a:lstStyle/>
                    <a:p>
                      <a:endParaRPr kumimoji="1" lang="ja-JP" altLang="en-US" sz="1000" b="1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gridSpan="25"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G</a:t>
                      </a:r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スクリーン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G</a:t>
                      </a:r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ウォール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tc hMerge="1">
                  <a:txBody>
                    <a:bodyPr/>
                    <a:lstStyle/>
                    <a:p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7324"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vert="eaVert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縦長格子タイプ</a:t>
                      </a:r>
                    </a:p>
                  </a:txBody>
                  <a:tcPr marL="5120" marR="5120" marT="5120" marB="0" vert="eaVert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角格子タイプ</a:t>
                      </a:r>
                      <a:endParaRPr lang="zh-TW" altLang="en-US" sz="1000" b="1" i="0" u="none" strike="noStrike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5120" marR="5120" marT="5120" marB="0" vert="eaVert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横格子タイプ</a:t>
                      </a:r>
                    </a:p>
                  </a:txBody>
                  <a:tcPr marL="5120" marR="5120" marT="5120" marB="0" vert="eaVert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縦格子タイプ</a:t>
                      </a:r>
                    </a:p>
                  </a:txBody>
                  <a:tcPr marL="5120" marR="5120" marT="5120" marB="0" vert="eaVert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縦格子タイプ</a:t>
                      </a:r>
                      <a:r>
                        <a:rPr lang="en-US" altLang="ja-JP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MC</a:t>
                      </a:r>
                      <a:endParaRPr lang="ja-JP" altLang="en-US" sz="1000" b="1" i="0" u="none" strike="noStrike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5120" marR="5120" marT="5120" marB="0" vert="eaVert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外付け縦格子タイプ</a:t>
                      </a:r>
                    </a:p>
                  </a:txBody>
                  <a:tcPr marL="5120" marR="5120" marT="5120" marB="0" vert="eaVert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外付け横桟格子タイプ</a:t>
                      </a:r>
                    </a:p>
                  </a:txBody>
                  <a:tcPr marL="5120" marR="5120" marT="5120" marB="0" vert="eaVert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細縦格子タイプ</a:t>
                      </a:r>
                    </a:p>
                  </a:txBody>
                  <a:tcPr marL="5120" marR="5120" marT="5120" marB="0" vert="eaVert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デザイン格子</a:t>
                      </a:r>
                    </a:p>
                  </a:txBody>
                  <a:tcPr marL="5120" marR="5120" marT="5120" marB="0" vert="eaVert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デザイン格子３０</a:t>
                      </a:r>
                      <a:r>
                        <a:rPr lang="en-US" altLang="ja-JP" sz="9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r>
                        <a:rPr lang="ja-JP" altLang="en-US" sz="9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１５０</a:t>
                      </a:r>
                    </a:p>
                  </a:txBody>
                  <a:tcPr marL="5120" marR="5120" marT="5120" marB="0" vert="eaVert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デザイン格子外付け３０</a:t>
                      </a:r>
                      <a:r>
                        <a:rPr lang="en-US" altLang="ja-JP" sz="9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r>
                        <a:rPr lang="ja-JP" altLang="en-US" sz="9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３０</a:t>
                      </a:r>
                    </a:p>
                  </a:txBody>
                  <a:tcPr marL="5120" marR="5120" marT="5120" marB="0" vert="eaVert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フリーウォール</a:t>
                      </a:r>
                    </a:p>
                  </a:txBody>
                  <a:tcPr marL="5120" marR="5120" marT="5120" marB="0" vert="eaVert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ガラス引戸</a:t>
                      </a:r>
                    </a:p>
                  </a:txBody>
                  <a:tcPr marL="5120" marR="5120" marT="5120" marB="0" vert="eaVert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化粧樋外側排水用</a:t>
                      </a:r>
                    </a:p>
                  </a:txBody>
                  <a:tcPr marL="5120" marR="5120" marT="5120" marB="0" vert="eaVert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吊引戸（縦格子・細縦格子）</a:t>
                      </a:r>
                    </a:p>
                  </a:txBody>
                  <a:tcPr marL="5120" marR="5120" marT="5120" marB="0" vert="eaVert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リニア引戸</a:t>
                      </a:r>
                    </a:p>
                  </a:txBody>
                  <a:tcPr marL="5120" marR="5120" marT="5120" marB="0" vert="eaVert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横スリット</a:t>
                      </a:r>
                      <a:r>
                        <a:rPr lang="en-US" altLang="ja-JP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A</a:t>
                      </a:r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タイプ</a:t>
                      </a:r>
                    </a:p>
                  </a:txBody>
                  <a:tcPr marL="5120" marR="5120" marT="5120" marB="0" vert="eaVert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横スリット</a:t>
                      </a:r>
                      <a:r>
                        <a:rPr lang="en-US" altLang="ja-JP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B</a:t>
                      </a:r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タイプ</a:t>
                      </a:r>
                    </a:p>
                  </a:txBody>
                  <a:tcPr marL="5120" marR="5120" marT="5120" marB="0" vert="eaVert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板塀タイプ</a:t>
                      </a:r>
                    </a:p>
                  </a:txBody>
                  <a:tcPr marL="5120" marR="5120" marT="5120" marB="0" vert="eaVert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ルーバータイプ</a:t>
                      </a:r>
                    </a:p>
                  </a:txBody>
                  <a:tcPr marL="5120" marR="5120" marT="5120" marB="0" vert="eaVert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スライドルーバー</a:t>
                      </a:r>
                    </a:p>
                  </a:txBody>
                  <a:tcPr marL="5120" marR="5120" marT="5120" marB="0" vert="eaVert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木虫籠タイプ</a:t>
                      </a:r>
                    </a:p>
                  </a:txBody>
                  <a:tcPr marL="5120" marR="5120" marT="5120" marB="0" vert="eaVert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フリースクリーン枠</a:t>
                      </a:r>
                    </a:p>
                  </a:txBody>
                  <a:tcPr marL="5120" marR="5120" marT="5120" marB="0" vert="eaVert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GB</a:t>
                      </a:r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ウォール枠</a:t>
                      </a:r>
                    </a:p>
                  </a:txBody>
                  <a:tcPr marL="5120" marR="5120" marT="5120" marB="0" vert="eaVert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サニーブリーズ用縦枠</a:t>
                      </a:r>
                    </a:p>
                  </a:txBody>
                  <a:tcPr marL="5120" marR="5120" marT="5120" marB="0" vert="eaVert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ウォール基本部材</a:t>
                      </a:r>
                    </a:p>
                  </a:txBody>
                  <a:tcPr marL="5120" marR="5120" marT="5120" marB="0" vert="eaVert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セラミックタイル</a:t>
                      </a:r>
                    </a:p>
                  </a:txBody>
                  <a:tcPr marL="5120" marR="5120" marT="5120" marB="0" vert="eaVert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ラッピングボード</a:t>
                      </a:r>
                    </a:p>
                  </a:txBody>
                  <a:tcPr marL="5120" marR="5120" marT="5120" marB="0" vert="eaVert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6386"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シャイングレー</a:t>
                      </a:r>
                    </a:p>
                  </a:txBody>
                  <a:tcPr marL="5120" marR="5120" marT="51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6386"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アイボリーホワイト</a:t>
                      </a:r>
                    </a:p>
                  </a:txBody>
                  <a:tcPr marL="5120" marR="5120" marT="51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6386"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ブラック</a:t>
                      </a:r>
                    </a:p>
                  </a:txBody>
                  <a:tcPr marL="5120" marR="5120" marT="51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386"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クリエモカ</a:t>
                      </a:r>
                    </a:p>
                  </a:txBody>
                  <a:tcPr marL="5120" marR="5120" marT="51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6386"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クリエダーク</a:t>
                      </a:r>
                    </a:p>
                  </a:txBody>
                  <a:tcPr marL="5120" marR="5120" marT="51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6386"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チェリーウッド</a:t>
                      </a:r>
                    </a:p>
                  </a:txBody>
                  <a:tcPr marL="5120" marR="5120" marT="51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6386"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オーク</a:t>
                      </a:r>
                    </a:p>
                  </a:txBody>
                  <a:tcPr marL="5120" marR="5120" marT="51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6386"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ディープグレー</a:t>
                      </a:r>
                    </a:p>
                  </a:txBody>
                  <a:tcPr marL="5120" marR="5120" marT="5120" marB="0"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6386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柿渋</a:t>
                      </a:r>
                    </a:p>
                  </a:txBody>
                  <a:tcPr marL="5120" marR="5120" marT="51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×</a:t>
                      </a:r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6386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グレイッシュオーク</a:t>
                      </a:r>
                    </a:p>
                  </a:txBody>
                  <a:tcPr marL="5120" marR="5120" marT="5120" marB="0"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6386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バサルトブラック</a:t>
                      </a:r>
                    </a:p>
                  </a:txBody>
                  <a:tcPr marL="5120" marR="5120" marT="5120" marB="0"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6386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グレーズグレー</a:t>
                      </a:r>
                    </a:p>
                  </a:txBody>
                  <a:tcPr marL="5120" marR="5120" marT="5120" marB="0"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6386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ライトグレー</a:t>
                      </a:r>
                    </a:p>
                  </a:txBody>
                  <a:tcPr marL="5120" marR="5120" marT="5120" marB="0"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 b="1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1333501" y="674302"/>
            <a:ext cx="8478178" cy="329029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ja-JP" altLang="en-US" sz="16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新商品に柿渋は設定なし。既存品のみ長納期対応で継続致します。</a:t>
            </a:r>
          </a:p>
        </p:txBody>
      </p:sp>
      <p:sp>
        <p:nvSpPr>
          <p:cNvPr id="7" name="テキスト ボックス 25">
            <a:extLst>
              <a:ext uri="{FF2B5EF4-FFF2-40B4-BE49-F238E27FC236}">
                <a16:creationId xmlns:a16="http://schemas.microsoft.com/office/drawing/2014/main" id="{1886B2EE-3303-4A47-902F-1027893CEA7E}"/>
              </a:ext>
            </a:extLst>
          </p:cNvPr>
          <p:cNvSpPr txBox="1"/>
          <p:nvPr/>
        </p:nvSpPr>
        <p:spPr>
          <a:xfrm>
            <a:off x="5692204" y="-10654"/>
            <a:ext cx="37022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>
                <a:latin typeface="Meiryo UI" panose="020B0604030504040204" pitchFamily="50" charset="-128"/>
                <a:ea typeface="Meiryo UI" panose="020B0604030504040204" pitchFamily="50" charset="-128"/>
              </a:rPr>
              <a:t>○：既存品   ●：新規設定   △：長納期対応  </a:t>
            </a:r>
            <a:r>
              <a:rPr lang="en-US" altLang="ja-JP" sz="1100">
                <a:latin typeface="Meiryo UI" panose="020B0604030504040204" pitchFamily="50" charset="-128"/>
                <a:ea typeface="Meiryo UI" panose="020B0604030504040204" pitchFamily="50" charset="-128"/>
              </a:rPr>
              <a:t>×</a:t>
            </a:r>
            <a:r>
              <a:rPr lang="ja-JP" altLang="en-US" sz="1100">
                <a:latin typeface="Meiryo UI" panose="020B0604030504040204" pitchFamily="50" charset="-128"/>
                <a:ea typeface="Meiryo UI" panose="020B0604030504040204" pitchFamily="50" charset="-128"/>
              </a:rPr>
              <a:t>：終息</a:t>
            </a:r>
            <a:endParaRPr lang="en-US" altLang="ja-JP" sz="110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437876" y="275433"/>
            <a:ext cx="9030250" cy="759981"/>
          </a:xfrm>
        </p:spPr>
        <p:txBody>
          <a:bodyPr/>
          <a:lstStyle/>
          <a:p>
            <a:r>
              <a:rPr lang="ja-JP" altLang="en-US"/>
              <a:t>新アイテム別ポイント（新規・終息一覧）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53254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新アイテム別ポイント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462110F8-B055-4FD4-9BB9-0F04B8BB2FF6}"/>
              </a:ext>
            </a:extLst>
          </p:cNvPr>
          <p:cNvSpPr/>
          <p:nvPr/>
        </p:nvSpPr>
        <p:spPr>
          <a:xfrm>
            <a:off x="3871428" y="318563"/>
            <a:ext cx="1044834" cy="322787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/>
              <a:t>G</a:t>
            </a:r>
            <a:r>
              <a:rPr kumimoji="1" lang="ja-JP" altLang="en-US" sz="1200" b="1"/>
              <a:t>フレーム</a:t>
            </a: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2A92487A-EBF1-4CD5-90D9-A066AB033F5C}"/>
              </a:ext>
            </a:extLst>
          </p:cNvPr>
          <p:cNvSpPr/>
          <p:nvPr/>
        </p:nvSpPr>
        <p:spPr>
          <a:xfrm>
            <a:off x="4986881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ルーフ</a:t>
            </a: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E57BD43-CB1E-4079-8BBB-D6490493D24C}"/>
              </a:ext>
            </a:extLst>
          </p:cNvPr>
          <p:cNvSpPr/>
          <p:nvPr/>
        </p:nvSpPr>
        <p:spPr>
          <a:xfrm>
            <a:off x="6102334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スクリーン</a:t>
            </a: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D6B5469B-9C35-4056-ADF4-40B7E60BD40E}"/>
              </a:ext>
            </a:extLst>
          </p:cNvPr>
          <p:cNvSpPr/>
          <p:nvPr/>
        </p:nvSpPr>
        <p:spPr>
          <a:xfrm>
            <a:off x="7217786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ウォール</a:t>
            </a: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3430" y="4688054"/>
            <a:ext cx="2353379" cy="15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3430" y="1213924"/>
            <a:ext cx="4285514" cy="275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タイトル 1"/>
          <p:cNvSpPr txBox="1">
            <a:spLocks/>
          </p:cNvSpPr>
          <p:nvPr/>
        </p:nvSpPr>
        <p:spPr>
          <a:xfrm>
            <a:off x="283209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</a:t>
            </a:r>
            <a:r>
              <a:rPr lang="en-US" altLang="ja-JP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角柱・フレーム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5" name="タイトル 1"/>
          <p:cNvSpPr txBox="1">
            <a:spLocks/>
          </p:cNvSpPr>
          <p:nvPr/>
        </p:nvSpPr>
        <p:spPr>
          <a:xfrm>
            <a:off x="4947223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■壁上柱部材（</a:t>
            </a:r>
            <a:r>
              <a:rPr lang="en-US" altLang="ja-JP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角中間柱仕様）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36" name="直線コネクタ 35"/>
          <p:cNvCxnSpPr>
            <a:cxnSpLocks/>
          </p:cNvCxnSpPr>
          <p:nvPr/>
        </p:nvCxnSpPr>
        <p:spPr>
          <a:xfrm>
            <a:off x="4944048" y="837452"/>
            <a:ext cx="0" cy="290608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楕円 27">
            <a:extLst>
              <a:ext uri="{FF2B5EF4-FFF2-40B4-BE49-F238E27FC236}">
                <a16:creationId xmlns:a16="http://schemas.microsoft.com/office/drawing/2014/main" id="{2DC4A4E9-8802-40B0-8E2B-52E21E9EEEFD}"/>
              </a:ext>
            </a:extLst>
          </p:cNvPr>
          <p:cNvSpPr/>
          <p:nvPr/>
        </p:nvSpPr>
        <p:spPr>
          <a:xfrm>
            <a:off x="450756" y="1963521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F6436CA8-F597-44A0-86A2-A637484B6854}"/>
              </a:ext>
            </a:extLst>
          </p:cNvPr>
          <p:cNvSpPr txBox="1"/>
          <p:nvPr/>
        </p:nvSpPr>
        <p:spPr>
          <a:xfrm>
            <a:off x="452829" y="4059031"/>
            <a:ext cx="4346703" cy="536568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txBody>
          <a:bodyPr wrap="square" rtlCol="0" anchor="ctr">
            <a:noAutofit/>
          </a:bodyPr>
          <a:lstStyle/>
          <a:p>
            <a:r>
              <a:rPr lang="en-US" altLang="ja-JP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モジュールの基本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となる柱とフレーム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通常の柱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と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中間柱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をラインアップ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1" name="楕円 31">
            <a:extLst>
              <a:ext uri="{FF2B5EF4-FFF2-40B4-BE49-F238E27FC236}">
                <a16:creationId xmlns:a16="http://schemas.microsoft.com/office/drawing/2014/main" id="{91531C35-ED4A-4C3C-AB1F-21B024E52848}"/>
              </a:ext>
            </a:extLst>
          </p:cNvPr>
          <p:cNvSpPr/>
          <p:nvPr/>
        </p:nvSpPr>
        <p:spPr>
          <a:xfrm>
            <a:off x="7896501" y="2324714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楕円 32">
            <a:extLst>
              <a:ext uri="{FF2B5EF4-FFF2-40B4-BE49-F238E27FC236}">
                <a16:creationId xmlns:a16="http://schemas.microsoft.com/office/drawing/2014/main" id="{9A8CF9BD-83B9-4DA8-B450-8BE6C1E54BED}"/>
              </a:ext>
            </a:extLst>
          </p:cNvPr>
          <p:cNvSpPr/>
          <p:nvPr/>
        </p:nvSpPr>
        <p:spPr>
          <a:xfrm>
            <a:off x="6179058" y="2313448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E2BEB5EB-F7DC-41A7-8154-ABCB9FC370EF}"/>
              </a:ext>
            </a:extLst>
          </p:cNvPr>
          <p:cNvSpPr txBox="1"/>
          <p:nvPr/>
        </p:nvSpPr>
        <p:spPr>
          <a:xfrm>
            <a:off x="5143430" y="4059031"/>
            <a:ext cx="4248421" cy="539828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txBody>
          <a:bodyPr wrap="square" rtlCol="0" anchor="ctr">
            <a:noAutofit/>
          </a:bodyPr>
          <a:lstStyle/>
          <a:p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型枠コンクリート壁などの上に設置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することができる柱で、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プラス</a:t>
            </a:r>
            <a:r>
              <a:rPr lang="en-US" altLang="ja-JP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浮かせたように設置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する事が可能に</a:t>
            </a:r>
          </a:p>
        </p:txBody>
      </p:sp>
      <p:sp>
        <p:nvSpPr>
          <p:cNvPr id="55" name="タイトル 1">
            <a:extLst>
              <a:ext uri="{FF2B5EF4-FFF2-40B4-BE49-F238E27FC236}">
                <a16:creationId xmlns:a16="http://schemas.microsoft.com/office/drawing/2014/main" id="{0F19FADF-6D92-4646-AC61-3FB62BADCC00}"/>
              </a:ext>
            </a:extLst>
          </p:cNvPr>
          <p:cNvSpPr txBox="1">
            <a:spLocks/>
          </p:cNvSpPr>
          <p:nvPr/>
        </p:nvSpPr>
        <p:spPr>
          <a:xfrm>
            <a:off x="5177441" y="5358757"/>
            <a:ext cx="1026786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300mm</a:t>
            </a:r>
          </a:p>
        </p:txBody>
      </p:sp>
      <p:cxnSp>
        <p:nvCxnSpPr>
          <p:cNvPr id="56" name="直線矢印コネクタ 55">
            <a:extLst>
              <a:ext uri="{FF2B5EF4-FFF2-40B4-BE49-F238E27FC236}">
                <a16:creationId xmlns:a16="http://schemas.microsoft.com/office/drawing/2014/main" id="{DC28A661-EFE3-44CE-AF72-D5768DF64F5E}"/>
              </a:ext>
            </a:extLst>
          </p:cNvPr>
          <p:cNvCxnSpPr>
            <a:cxnSpLocks/>
          </p:cNvCxnSpPr>
          <p:nvPr/>
        </p:nvCxnSpPr>
        <p:spPr>
          <a:xfrm>
            <a:off x="6081506" y="5238164"/>
            <a:ext cx="0" cy="621869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タイトル 1">
            <a:extLst>
              <a:ext uri="{FF2B5EF4-FFF2-40B4-BE49-F238E27FC236}">
                <a16:creationId xmlns:a16="http://schemas.microsoft.com/office/drawing/2014/main" id="{055EA8DE-19CD-4394-9F10-0F2C833E0A4B}"/>
              </a:ext>
            </a:extLst>
          </p:cNvPr>
          <p:cNvSpPr txBox="1">
            <a:spLocks/>
          </p:cNvSpPr>
          <p:nvPr/>
        </p:nvSpPr>
        <p:spPr>
          <a:xfrm>
            <a:off x="6731724" y="5940089"/>
            <a:ext cx="1026786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型枠壁等</a:t>
            </a:r>
            <a:endParaRPr lang="en-US" altLang="ja-JP" sz="11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pSp>
        <p:nvGrpSpPr>
          <p:cNvPr id="58" name="グループ化 57">
            <a:extLst>
              <a:ext uri="{FF2B5EF4-FFF2-40B4-BE49-F238E27FC236}">
                <a16:creationId xmlns:a16="http://schemas.microsoft.com/office/drawing/2014/main" id="{4CF22E99-39E0-4CEE-8201-2F4B02539CA8}"/>
              </a:ext>
            </a:extLst>
          </p:cNvPr>
          <p:cNvGrpSpPr/>
          <p:nvPr/>
        </p:nvGrpSpPr>
        <p:grpSpPr>
          <a:xfrm>
            <a:off x="448196" y="4699869"/>
            <a:ext cx="4339547" cy="1502749"/>
            <a:chOff x="6553876" y="3197808"/>
            <a:chExt cx="4710592" cy="1631239"/>
          </a:xfrm>
        </p:grpSpPr>
        <p:pic>
          <p:nvPicPr>
            <p:cNvPr id="59" name="図 58">
              <a:extLst>
                <a:ext uri="{FF2B5EF4-FFF2-40B4-BE49-F238E27FC236}">
                  <a16:creationId xmlns:a16="http://schemas.microsoft.com/office/drawing/2014/main" id="{3AB11217-57A9-4F6C-B95C-B5B0A5A62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53876" y="3197810"/>
              <a:ext cx="2307265" cy="1631237"/>
            </a:xfrm>
            <a:prstGeom prst="rect">
              <a:avLst/>
            </a:prstGeom>
          </p:spPr>
        </p:pic>
        <p:pic>
          <p:nvPicPr>
            <p:cNvPr id="60" name="図 59">
              <a:extLst>
                <a:ext uri="{FF2B5EF4-FFF2-40B4-BE49-F238E27FC236}">
                  <a16:creationId xmlns:a16="http://schemas.microsoft.com/office/drawing/2014/main" id="{246F85E2-F208-4631-9F5D-2263D91A6A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57203" y="3197808"/>
              <a:ext cx="2307265" cy="1631237"/>
            </a:xfrm>
            <a:prstGeom prst="rect">
              <a:avLst/>
            </a:prstGeom>
          </p:spPr>
        </p:pic>
      </p:grpSp>
      <p:pic>
        <p:nvPicPr>
          <p:cNvPr id="61" name="図 60">
            <a:extLst>
              <a:ext uri="{FF2B5EF4-FFF2-40B4-BE49-F238E27FC236}">
                <a16:creationId xmlns:a16="http://schemas.microsoft.com/office/drawing/2014/main" id="{65714C38-FB25-4091-9B3C-5C960AE3B5C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2962" y="1213924"/>
            <a:ext cx="4354781" cy="2751777"/>
          </a:xfrm>
          <a:prstGeom prst="rect">
            <a:avLst/>
          </a:prstGeom>
        </p:spPr>
      </p:pic>
      <p:sp>
        <p:nvSpPr>
          <p:cNvPr id="62" name="楕円 51">
            <a:extLst>
              <a:ext uri="{FF2B5EF4-FFF2-40B4-BE49-F238E27FC236}">
                <a16:creationId xmlns:a16="http://schemas.microsoft.com/office/drawing/2014/main" id="{F0DA8F5E-BB05-4BBF-BE63-DDE9DB8AE53B}"/>
              </a:ext>
            </a:extLst>
          </p:cNvPr>
          <p:cNvSpPr/>
          <p:nvPr/>
        </p:nvSpPr>
        <p:spPr>
          <a:xfrm>
            <a:off x="514145" y="2394520"/>
            <a:ext cx="284692" cy="284692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楕円 52">
            <a:extLst>
              <a:ext uri="{FF2B5EF4-FFF2-40B4-BE49-F238E27FC236}">
                <a16:creationId xmlns:a16="http://schemas.microsoft.com/office/drawing/2014/main" id="{F16E3BC6-4BD1-4F2D-90EA-4CE36C8D129D}"/>
              </a:ext>
            </a:extLst>
          </p:cNvPr>
          <p:cNvSpPr/>
          <p:nvPr/>
        </p:nvSpPr>
        <p:spPr>
          <a:xfrm>
            <a:off x="2420627" y="1821175"/>
            <a:ext cx="284692" cy="284692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4" name="楕円 43">
            <a:extLst>
              <a:ext uri="{FF2B5EF4-FFF2-40B4-BE49-F238E27FC236}">
                <a16:creationId xmlns:a16="http://schemas.microsoft.com/office/drawing/2014/main" id="{4FD7FBDF-6306-4D72-B5FA-A3CEBE377014}"/>
              </a:ext>
            </a:extLst>
          </p:cNvPr>
          <p:cNvSpPr/>
          <p:nvPr/>
        </p:nvSpPr>
        <p:spPr>
          <a:xfrm>
            <a:off x="4459974" y="2589813"/>
            <a:ext cx="284692" cy="284692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タイトル 1">
            <a:extLst>
              <a:ext uri="{FF2B5EF4-FFF2-40B4-BE49-F238E27FC236}">
                <a16:creationId xmlns:a16="http://schemas.microsoft.com/office/drawing/2014/main" id="{74BF67B6-DA7C-4C59-937B-A4AFA9A8417E}"/>
              </a:ext>
            </a:extLst>
          </p:cNvPr>
          <p:cNvSpPr txBox="1">
            <a:spLocks/>
          </p:cNvSpPr>
          <p:nvPr/>
        </p:nvSpPr>
        <p:spPr>
          <a:xfrm>
            <a:off x="1763549" y="5718309"/>
            <a:ext cx="1026786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柱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6" name="タイトル 1">
            <a:extLst>
              <a:ext uri="{FF2B5EF4-FFF2-40B4-BE49-F238E27FC236}">
                <a16:creationId xmlns:a16="http://schemas.microsoft.com/office/drawing/2014/main" id="{3C375A56-C07A-4FA7-AF9F-D3585A5C9EC3}"/>
              </a:ext>
            </a:extLst>
          </p:cNvPr>
          <p:cNvSpPr txBox="1">
            <a:spLocks/>
          </p:cNvSpPr>
          <p:nvPr/>
        </p:nvSpPr>
        <p:spPr>
          <a:xfrm>
            <a:off x="3955215" y="5718309"/>
            <a:ext cx="1026786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中間柱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56883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新アイテム別ポイント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FC064E3B-1250-44BB-9780-2C9251E5D9FC}"/>
              </a:ext>
            </a:extLst>
          </p:cNvPr>
          <p:cNvSpPr/>
          <p:nvPr/>
        </p:nvSpPr>
        <p:spPr>
          <a:xfrm>
            <a:off x="3871428" y="318563"/>
            <a:ext cx="1044834" cy="322787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/>
              <a:t>G</a:t>
            </a:r>
            <a:r>
              <a:rPr kumimoji="1" lang="ja-JP" altLang="en-US" sz="1200" b="1"/>
              <a:t>フレーム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E5877C2F-06AD-47A1-AAD9-A5991A9B8346}"/>
              </a:ext>
            </a:extLst>
          </p:cNvPr>
          <p:cNvSpPr/>
          <p:nvPr/>
        </p:nvSpPr>
        <p:spPr>
          <a:xfrm>
            <a:off x="4986881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ルーフ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EF46573-E2CC-4801-AE02-03CEC2C6ED80}"/>
              </a:ext>
            </a:extLst>
          </p:cNvPr>
          <p:cNvSpPr/>
          <p:nvPr/>
        </p:nvSpPr>
        <p:spPr>
          <a:xfrm>
            <a:off x="6102334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スクリーン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7D65F968-BD8D-41C0-AE2C-4FD8907F842C}"/>
              </a:ext>
            </a:extLst>
          </p:cNvPr>
          <p:cNvSpPr/>
          <p:nvPr/>
        </p:nvSpPr>
        <p:spPr>
          <a:xfrm>
            <a:off x="7217786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ウォール</a:t>
            </a:r>
          </a:p>
        </p:txBody>
      </p:sp>
      <p:pic>
        <p:nvPicPr>
          <p:cNvPr id="34" name="Picture 6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3059" y="4332539"/>
            <a:ext cx="1386404" cy="59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5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3594" y="4302691"/>
            <a:ext cx="1485900" cy="629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8872" y="3283446"/>
            <a:ext cx="1275243" cy="586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3495" y="3285939"/>
            <a:ext cx="1249174" cy="551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60224" y="1416461"/>
            <a:ext cx="4508465" cy="32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タイトル 1"/>
          <p:cNvSpPr txBox="1">
            <a:spLocks/>
          </p:cNvSpPr>
          <p:nvPr/>
        </p:nvSpPr>
        <p:spPr>
          <a:xfrm>
            <a:off x="319333" y="1018014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■ワイドフレーム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7AD193C1-089B-4E0D-85D0-0A958CA96CE4}"/>
              </a:ext>
            </a:extLst>
          </p:cNvPr>
          <p:cNvSpPr txBox="1"/>
          <p:nvPr/>
        </p:nvSpPr>
        <p:spPr>
          <a:xfrm>
            <a:off x="437876" y="1401296"/>
            <a:ext cx="4421586" cy="1343425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txBody>
          <a:bodyPr wrap="square" rtlCol="0" anchor="ctr">
            <a:noAutofit/>
          </a:bodyPr>
          <a:lstStyle/>
          <a:p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重厚感を持たせるフレームやアプローチ、回廊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としてなど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多彩な活用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ができるワイドフレーム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角柱</a:t>
            </a:r>
            <a:r>
              <a:rPr lang="en-US" altLang="ja-JP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本支えを基本として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多彩な納まり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でプランの幅を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広げる</a:t>
            </a:r>
          </a:p>
        </p:txBody>
      </p:sp>
      <p:sp>
        <p:nvSpPr>
          <p:cNvPr id="42" name="タイトル 1">
            <a:extLst>
              <a:ext uri="{FF2B5EF4-FFF2-40B4-BE49-F238E27FC236}">
                <a16:creationId xmlns:a16="http://schemas.microsoft.com/office/drawing/2014/main" id="{17B43179-F1A0-47D9-B5A6-0E0137E0CC45}"/>
              </a:ext>
            </a:extLst>
          </p:cNvPr>
          <p:cNvSpPr txBox="1">
            <a:spLocks/>
          </p:cNvSpPr>
          <p:nvPr/>
        </p:nvSpPr>
        <p:spPr>
          <a:xfrm>
            <a:off x="398019" y="2868754"/>
            <a:ext cx="2223810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■多彩な納まり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43" name="Picture 8">
            <a:extLst>
              <a:ext uri="{FF2B5EF4-FFF2-40B4-BE49-F238E27FC236}">
                <a16:creationId xmlns:a16="http://schemas.microsoft.com/office/drawing/2014/main" id="{1278EF55-61BE-4FBB-9104-4BBE21BAB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8258" y="4332539"/>
            <a:ext cx="1489030" cy="45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9">
            <a:extLst>
              <a:ext uri="{FF2B5EF4-FFF2-40B4-BE49-F238E27FC236}">
                <a16:creationId xmlns:a16="http://schemas.microsoft.com/office/drawing/2014/main" id="{9D09A884-051F-45C0-B77E-0A62E43645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78269" y="3332179"/>
            <a:ext cx="1173698" cy="47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タイトル 1">
            <a:extLst>
              <a:ext uri="{FF2B5EF4-FFF2-40B4-BE49-F238E27FC236}">
                <a16:creationId xmlns:a16="http://schemas.microsoft.com/office/drawing/2014/main" id="{B3FF33AD-54B5-4202-8FC5-E29ADA2F4338}"/>
              </a:ext>
            </a:extLst>
          </p:cNvPr>
          <p:cNvSpPr txBox="1">
            <a:spLocks/>
          </p:cNvSpPr>
          <p:nvPr/>
        </p:nvSpPr>
        <p:spPr>
          <a:xfrm>
            <a:off x="187000" y="3149044"/>
            <a:ext cx="1624408" cy="27292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pPr algn="ctr"/>
            <a:r>
              <a:rPr lang="en-US" altLang="ja-JP" sz="10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 sz="10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角柱</a:t>
            </a:r>
            <a:r>
              <a:rPr lang="en-US" altLang="ja-JP" sz="10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r>
              <a:rPr lang="ja-JP" altLang="en-US" sz="10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本仕様</a:t>
            </a:r>
            <a:endParaRPr lang="en-US" altLang="ja-JP" sz="10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6" name="タイトル 1">
            <a:extLst>
              <a:ext uri="{FF2B5EF4-FFF2-40B4-BE49-F238E27FC236}">
                <a16:creationId xmlns:a16="http://schemas.microsoft.com/office/drawing/2014/main" id="{E587307A-098F-49A5-91C8-A8F384FE2144}"/>
              </a:ext>
            </a:extLst>
          </p:cNvPr>
          <p:cNvSpPr txBox="1">
            <a:spLocks/>
          </p:cNvSpPr>
          <p:nvPr/>
        </p:nvSpPr>
        <p:spPr>
          <a:xfrm>
            <a:off x="1613619" y="3147019"/>
            <a:ext cx="1810120" cy="3213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pPr algn="ctr"/>
            <a:r>
              <a:rPr lang="en-US" altLang="ja-JP" sz="10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90</a:t>
            </a:r>
            <a:r>
              <a:rPr lang="ja-JP" altLang="en-US" sz="10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角柱</a:t>
            </a:r>
            <a:r>
              <a:rPr lang="en-US" altLang="ja-JP" sz="10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</a:t>
            </a:r>
            <a:r>
              <a:rPr lang="ja-JP" altLang="en-US" sz="10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本仕様</a:t>
            </a:r>
            <a:endParaRPr lang="en-US" altLang="ja-JP" sz="10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7" name="タイトル 1">
            <a:extLst>
              <a:ext uri="{FF2B5EF4-FFF2-40B4-BE49-F238E27FC236}">
                <a16:creationId xmlns:a16="http://schemas.microsoft.com/office/drawing/2014/main" id="{B18F6632-23BC-499A-9817-225FAFD42E19}"/>
              </a:ext>
            </a:extLst>
          </p:cNvPr>
          <p:cNvSpPr txBox="1">
            <a:spLocks/>
          </p:cNvSpPr>
          <p:nvPr/>
        </p:nvSpPr>
        <p:spPr>
          <a:xfrm>
            <a:off x="0" y="4097165"/>
            <a:ext cx="1933088" cy="3213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pPr algn="ctr"/>
            <a:r>
              <a:rPr lang="ja-JP" altLang="en-US" sz="10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片側フレーム付け仕様</a:t>
            </a:r>
            <a:endParaRPr lang="en-US" altLang="ja-JP" sz="10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8" name="タイトル 1">
            <a:extLst>
              <a:ext uri="{FF2B5EF4-FFF2-40B4-BE49-F238E27FC236}">
                <a16:creationId xmlns:a16="http://schemas.microsoft.com/office/drawing/2014/main" id="{E5D1BFCA-8C5A-49A7-8B66-177AD619516E}"/>
              </a:ext>
            </a:extLst>
          </p:cNvPr>
          <p:cNvSpPr txBox="1">
            <a:spLocks/>
          </p:cNvSpPr>
          <p:nvPr/>
        </p:nvSpPr>
        <p:spPr>
          <a:xfrm>
            <a:off x="1564142" y="4097165"/>
            <a:ext cx="1806746" cy="3213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pPr algn="ctr"/>
            <a:r>
              <a:rPr lang="ja-JP" altLang="en-US" sz="10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両側フレーム付け仕様</a:t>
            </a:r>
            <a:endParaRPr lang="en-US" altLang="ja-JP" sz="10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9" name="タイトル 1">
            <a:extLst>
              <a:ext uri="{FF2B5EF4-FFF2-40B4-BE49-F238E27FC236}">
                <a16:creationId xmlns:a16="http://schemas.microsoft.com/office/drawing/2014/main" id="{BF02DA2B-1DD8-4346-B25D-65BA45F7FBF9}"/>
              </a:ext>
            </a:extLst>
          </p:cNvPr>
          <p:cNvSpPr txBox="1">
            <a:spLocks/>
          </p:cNvSpPr>
          <p:nvPr/>
        </p:nvSpPr>
        <p:spPr>
          <a:xfrm>
            <a:off x="2862691" y="3144635"/>
            <a:ext cx="2228548" cy="37826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pPr algn="ctr"/>
            <a:r>
              <a:rPr lang="en-US" altLang="ja-JP" sz="10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sz="10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ウォール・スクリーン仕様</a:t>
            </a:r>
            <a:endParaRPr lang="en-US" altLang="ja-JP" sz="10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0" name="タイトル 1">
            <a:extLst>
              <a:ext uri="{FF2B5EF4-FFF2-40B4-BE49-F238E27FC236}">
                <a16:creationId xmlns:a16="http://schemas.microsoft.com/office/drawing/2014/main" id="{E693545C-2261-4616-9B34-AADB3088AA59}"/>
              </a:ext>
            </a:extLst>
          </p:cNvPr>
          <p:cNvSpPr txBox="1">
            <a:spLocks/>
          </p:cNvSpPr>
          <p:nvPr/>
        </p:nvSpPr>
        <p:spPr>
          <a:xfrm>
            <a:off x="3075541" y="4101250"/>
            <a:ext cx="2228548" cy="22367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pPr algn="ctr"/>
            <a:r>
              <a:rPr lang="ja-JP" altLang="en-US" sz="10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ワイドフレーム付け仕様</a:t>
            </a:r>
            <a:endParaRPr lang="en-US" altLang="ja-JP" sz="10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1" name="タイトル 1">
            <a:extLst>
              <a:ext uri="{FF2B5EF4-FFF2-40B4-BE49-F238E27FC236}">
                <a16:creationId xmlns:a16="http://schemas.microsoft.com/office/drawing/2014/main" id="{62EEE56A-9FF3-4EBF-894A-D95223723230}"/>
              </a:ext>
            </a:extLst>
          </p:cNvPr>
          <p:cNvSpPr txBox="1">
            <a:spLocks/>
          </p:cNvSpPr>
          <p:nvPr/>
        </p:nvSpPr>
        <p:spPr>
          <a:xfrm>
            <a:off x="4879120" y="4669660"/>
            <a:ext cx="4700309" cy="77187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納まりをうまく組み合わせることで回廊のようなプランも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実現可能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2" name="楕円 32">
            <a:extLst>
              <a:ext uri="{FF2B5EF4-FFF2-40B4-BE49-F238E27FC236}">
                <a16:creationId xmlns:a16="http://schemas.microsoft.com/office/drawing/2014/main" id="{F76FDAE1-B4B2-409E-B3D8-B0BC36DF408C}"/>
              </a:ext>
            </a:extLst>
          </p:cNvPr>
          <p:cNvSpPr/>
          <p:nvPr/>
        </p:nvSpPr>
        <p:spPr>
          <a:xfrm>
            <a:off x="5525278" y="2362317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楕円 34">
            <a:extLst>
              <a:ext uri="{FF2B5EF4-FFF2-40B4-BE49-F238E27FC236}">
                <a16:creationId xmlns:a16="http://schemas.microsoft.com/office/drawing/2014/main" id="{4020BF0E-F18B-4EC6-B6DF-5396C07044B2}"/>
              </a:ext>
            </a:extLst>
          </p:cNvPr>
          <p:cNvSpPr/>
          <p:nvPr/>
        </p:nvSpPr>
        <p:spPr>
          <a:xfrm>
            <a:off x="6275736" y="2546238"/>
            <a:ext cx="286481" cy="286481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4526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76E0DE-4A5F-411F-8F79-ED7E5A354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新アイテム別ポイント</a:t>
            </a:r>
            <a:endParaRPr kumimoji="1" lang="ja-JP" altLang="en-US"/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9E755B9F-40DC-46CC-8837-F907D4A6D821}"/>
              </a:ext>
            </a:extLst>
          </p:cNvPr>
          <p:cNvSpPr txBox="1">
            <a:spLocks/>
          </p:cNvSpPr>
          <p:nvPr/>
        </p:nvSpPr>
        <p:spPr>
          <a:xfrm>
            <a:off x="155489" y="787203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■パーゴラフレーム </a:t>
            </a:r>
            <a:r>
              <a:rPr lang="en-US" altLang="ja-JP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30×150</a:t>
            </a: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7F18E9ED-5E58-494A-B3F5-6C378BC9E615}"/>
              </a:ext>
            </a:extLst>
          </p:cNvPr>
          <p:cNvSpPr txBox="1">
            <a:spLocks/>
          </p:cNvSpPr>
          <p:nvPr/>
        </p:nvSpPr>
        <p:spPr>
          <a:xfrm>
            <a:off x="4972623" y="787203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■キャノピー（仕様変更）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5B48AE1-398B-48E1-9809-CD459FAE3500}"/>
              </a:ext>
            </a:extLst>
          </p:cNvPr>
          <p:cNvSpPr txBox="1"/>
          <p:nvPr/>
        </p:nvSpPr>
        <p:spPr>
          <a:xfrm>
            <a:off x="7368643" y="1368839"/>
            <a:ext cx="2099482" cy="2247501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txBody>
          <a:bodyPr wrap="square" rIns="36000" rtlCol="0" anchor="ctr">
            <a:noAutofit/>
          </a:bodyPr>
          <a:lstStyle/>
          <a:p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前垂れを短く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することで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スタイリッシュ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且つ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強風時の</a:t>
            </a:r>
            <a:endParaRPr lang="en-US" altLang="ja-JP" sz="1400" b="1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バタツキ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軽減</a:t>
            </a:r>
            <a:endParaRPr lang="en-US" altLang="ja-JP" sz="1400" b="1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材質も変更し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破れに対する品質を向上</a:t>
            </a:r>
            <a:endParaRPr lang="en-US" altLang="ja-JP" sz="1400" b="1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カラー</a:t>
            </a:r>
            <a:r>
              <a:rPr lang="en-US" altLang="ja-JP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色展開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ベージュ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ライトベージュ</a:t>
            </a:r>
          </a:p>
        </p:txBody>
      </p:sp>
      <p:pic>
        <p:nvPicPr>
          <p:cNvPr id="10" name="Picture 2" descr="https://dl.boxcloud.com/api/2.0/internal_files/722354045370/versions/768300139770/representations/jpg_paged_2048x2048/content/1.jpg?access_token=1!kXXOivfsYsZCYr0h7hhcX8ZaxAZDrpqbxO8cPIq9boCLsYM8n0lKD2ecS3-5OUN8Fsp-r31ZzU0wnoc3HofzQajZW6-0nYl0p7c2vL_FMMbTBQVxnxoOvIE89QqMOvCviq6fEpeDK_e-EZmZ25QY1IL9KvJYaIHSMrpNeORLDZji-0o5tFeVZ13GS39IOLjG0kAFEVRw-gDrpU-ycnI7Gcre0H8bZy-nlF9oSA3p9EJyRfHIo-YLnpa22gG1mcxmFBOd1l1hgHYtpi3cg8CZA3yFrC2xZn2BPCeFAzr7K7UIs-LL5imbl7tphvhosrlSi9LCG-NVw7E_SzBmnOVahvkHLv4qvFrxL4AUEokkgJfPz1dKa8zjXsutRdtU4ftCMdoWTlvvRpfJiA35LhxfxoDVm555Kn2ePUFHuiJNXXhwhDBOMwCzGf_nk6tJ4qIlnpAV1oUgGXPKxADI3rsM4tWuKcWDYutCOXMg3fqmK777siL4d63lGRvvNoVUEvWem8vxUwNHLyRIUxS6R58VF3b_4Dmkz6hnIRMy_Hv6Ha9DLXPY1vlS_dsbdOvaiHZrOi-xB9KQfDO-75o_XbkEIjgr9LehF2reTp_FtQ8SNiPMYfGN-bhkN0D8ES1vGIXQe_sL_GOFYipqnZU5vQij-xjzXwfRHhCUmT1PfXjqLhqR3w..&amp;box_client_name=box-content-preview&amp;box_client_version=2.52.0">
            <a:extLst>
              <a:ext uri="{FF2B5EF4-FFF2-40B4-BE49-F238E27FC236}">
                <a16:creationId xmlns:a16="http://schemas.microsoft.com/office/drawing/2014/main" id="{806DEBB9-F049-4EC5-A024-2C25FBE8DD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7876" y="1360911"/>
            <a:ext cx="4322810" cy="2429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B1BF486-203B-4BF7-9522-41FE988E8D90}"/>
              </a:ext>
            </a:extLst>
          </p:cNvPr>
          <p:cNvSpPr txBox="1"/>
          <p:nvPr/>
        </p:nvSpPr>
        <p:spPr>
          <a:xfrm>
            <a:off x="437876" y="3918207"/>
            <a:ext cx="4322810" cy="624764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txBody>
          <a:bodyPr wrap="square" rIns="36000" rtlCol="0" anchor="ctr">
            <a:noAutofit/>
          </a:bodyPr>
          <a:lstStyle/>
          <a:p>
            <a:r>
              <a:rPr lang="en-US" altLang="ja-JP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モジュールに合わせたマチの深いパーゴラフレームを追加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交差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や</a:t>
            </a:r>
            <a:r>
              <a:rPr lang="en-US" altLang="ja-JP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30×90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パーゴラとの組み合わせ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も可能</a:t>
            </a:r>
          </a:p>
        </p:txBody>
      </p:sp>
      <p:sp>
        <p:nvSpPr>
          <p:cNvPr id="13" name="楕円 12">
            <a:extLst>
              <a:ext uri="{FF2B5EF4-FFF2-40B4-BE49-F238E27FC236}">
                <a16:creationId xmlns:a16="http://schemas.microsoft.com/office/drawing/2014/main" id="{B17CDAE0-446E-4985-B934-C33D958B1BE0}"/>
              </a:ext>
            </a:extLst>
          </p:cNvPr>
          <p:cNvSpPr/>
          <p:nvPr/>
        </p:nvSpPr>
        <p:spPr>
          <a:xfrm>
            <a:off x="3485057" y="1713459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99F42F4B-7CD0-407F-8D67-07F40F1FB034}"/>
              </a:ext>
            </a:extLst>
          </p:cNvPr>
          <p:cNvCxnSpPr/>
          <p:nvPr/>
        </p:nvCxnSpPr>
        <p:spPr>
          <a:xfrm>
            <a:off x="4944048" y="837452"/>
            <a:ext cx="0" cy="538237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6D38E6C-096D-42F1-869B-DDF97B976258}"/>
              </a:ext>
            </a:extLst>
          </p:cNvPr>
          <p:cNvSpPr/>
          <p:nvPr/>
        </p:nvSpPr>
        <p:spPr>
          <a:xfrm>
            <a:off x="3871428" y="318563"/>
            <a:ext cx="1044834" cy="322787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/>
              <a:t>G</a:t>
            </a:r>
            <a:r>
              <a:rPr kumimoji="1" lang="ja-JP" altLang="en-US" sz="1200" b="1"/>
              <a:t>フレーム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24D88420-A0F3-4141-953A-A28C6432AD55}"/>
              </a:ext>
            </a:extLst>
          </p:cNvPr>
          <p:cNvSpPr/>
          <p:nvPr/>
        </p:nvSpPr>
        <p:spPr>
          <a:xfrm>
            <a:off x="4986881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ルーフ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951326B-A966-4B63-8709-86AA7A387531}"/>
              </a:ext>
            </a:extLst>
          </p:cNvPr>
          <p:cNvSpPr/>
          <p:nvPr/>
        </p:nvSpPr>
        <p:spPr>
          <a:xfrm>
            <a:off x="6102334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スクリーン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F6CE76AC-0B1C-4BAC-896C-C3E0D627B13E}"/>
              </a:ext>
            </a:extLst>
          </p:cNvPr>
          <p:cNvSpPr/>
          <p:nvPr/>
        </p:nvSpPr>
        <p:spPr>
          <a:xfrm>
            <a:off x="7217786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ウォール</a:t>
            </a:r>
          </a:p>
        </p:txBody>
      </p:sp>
      <p:pic>
        <p:nvPicPr>
          <p:cNvPr id="20" name="Picture 8">
            <a:extLst>
              <a:ext uri="{FF2B5EF4-FFF2-40B4-BE49-F238E27FC236}">
                <a16:creationId xmlns:a16="http://schemas.microsoft.com/office/drawing/2014/main" id="{E1F0725F-7F98-4EF9-9BD8-C61DAA4311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06915" y="1360911"/>
            <a:ext cx="2184609" cy="2255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楕円 20">
            <a:extLst>
              <a:ext uri="{FF2B5EF4-FFF2-40B4-BE49-F238E27FC236}">
                <a16:creationId xmlns:a16="http://schemas.microsoft.com/office/drawing/2014/main" id="{789A2945-2A8E-4E6F-AE64-3586F3FF4CAE}"/>
              </a:ext>
            </a:extLst>
          </p:cNvPr>
          <p:cNvSpPr/>
          <p:nvPr/>
        </p:nvSpPr>
        <p:spPr>
          <a:xfrm>
            <a:off x="5904421" y="1806384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9" name="Picture 7">
            <a:extLst>
              <a:ext uri="{FF2B5EF4-FFF2-40B4-BE49-F238E27FC236}">
                <a16:creationId xmlns:a16="http://schemas.microsoft.com/office/drawing/2014/main" id="{ECE59A55-47FF-4ECF-B49B-DE277DF38D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98445" y="3790331"/>
            <a:ext cx="4369677" cy="241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2DD92E9B-61BB-46A2-8C87-CF60DBD0CA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7873" y="4624425"/>
            <a:ext cx="4322810" cy="1581467"/>
          </a:xfrm>
          <a:prstGeom prst="rect">
            <a:avLst/>
          </a:prstGeom>
        </p:spPr>
      </p:pic>
      <p:sp>
        <p:nvSpPr>
          <p:cNvPr id="30" name="フリーフォーム: 図形 29">
            <a:extLst>
              <a:ext uri="{FF2B5EF4-FFF2-40B4-BE49-F238E27FC236}">
                <a16:creationId xmlns:a16="http://schemas.microsoft.com/office/drawing/2014/main" id="{BD99D124-6DF6-4140-8336-EF70DF68FDDD}"/>
              </a:ext>
            </a:extLst>
          </p:cNvPr>
          <p:cNvSpPr/>
          <p:nvPr/>
        </p:nvSpPr>
        <p:spPr>
          <a:xfrm>
            <a:off x="7950200" y="4279900"/>
            <a:ext cx="692150" cy="863600"/>
          </a:xfrm>
          <a:custGeom>
            <a:avLst/>
            <a:gdLst>
              <a:gd name="connsiteX0" fmla="*/ 0 w 692150"/>
              <a:gd name="connsiteY0" fmla="*/ 368300 h 863600"/>
              <a:gd name="connsiteX1" fmla="*/ 0 w 692150"/>
              <a:gd name="connsiteY1" fmla="*/ 863600 h 863600"/>
              <a:gd name="connsiteX2" fmla="*/ 692150 w 692150"/>
              <a:gd name="connsiteY2" fmla="*/ 527050 h 863600"/>
              <a:gd name="connsiteX3" fmla="*/ 692150 w 692150"/>
              <a:gd name="connsiteY3" fmla="*/ 12700 h 863600"/>
              <a:gd name="connsiteX4" fmla="*/ 596900 w 692150"/>
              <a:gd name="connsiteY4" fmla="*/ 0 h 863600"/>
              <a:gd name="connsiteX5" fmla="*/ 0 w 692150"/>
              <a:gd name="connsiteY5" fmla="*/ 368300 h 86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2150" h="863600">
                <a:moveTo>
                  <a:pt x="0" y="368300"/>
                </a:moveTo>
                <a:lnTo>
                  <a:pt x="0" y="863600"/>
                </a:lnTo>
                <a:lnTo>
                  <a:pt x="692150" y="527050"/>
                </a:lnTo>
                <a:lnTo>
                  <a:pt x="692150" y="12700"/>
                </a:lnTo>
                <a:lnTo>
                  <a:pt x="596900" y="0"/>
                </a:lnTo>
                <a:lnTo>
                  <a:pt x="0" y="368300"/>
                </a:lnTo>
                <a:close/>
              </a:path>
            </a:pathLst>
          </a:custGeom>
          <a:noFill/>
          <a:ln>
            <a:solidFill>
              <a:srgbClr val="FF00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タイトル 1">
            <a:extLst>
              <a:ext uri="{FF2B5EF4-FFF2-40B4-BE49-F238E27FC236}">
                <a16:creationId xmlns:a16="http://schemas.microsoft.com/office/drawing/2014/main" id="{7A49C45C-4A24-4A71-8586-FA4D7DB87D89}"/>
              </a:ext>
            </a:extLst>
          </p:cNvPr>
          <p:cNvSpPr txBox="1">
            <a:spLocks/>
          </p:cNvSpPr>
          <p:nvPr/>
        </p:nvSpPr>
        <p:spPr>
          <a:xfrm>
            <a:off x="5056815" y="5497089"/>
            <a:ext cx="1026786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ベージュ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5" name="タイトル 1">
            <a:extLst>
              <a:ext uri="{FF2B5EF4-FFF2-40B4-BE49-F238E27FC236}">
                <a16:creationId xmlns:a16="http://schemas.microsoft.com/office/drawing/2014/main" id="{EA44DAC6-A51D-4D31-87D0-A2690826C03A}"/>
              </a:ext>
            </a:extLst>
          </p:cNvPr>
          <p:cNvSpPr txBox="1">
            <a:spLocks/>
          </p:cNvSpPr>
          <p:nvPr/>
        </p:nvSpPr>
        <p:spPr>
          <a:xfrm>
            <a:off x="6097127" y="3322652"/>
            <a:ext cx="1357263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ライトベージュ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60974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市場・マーケットについて</a:t>
            </a:r>
          </a:p>
        </p:txBody>
      </p:sp>
      <p:sp>
        <p:nvSpPr>
          <p:cNvPr id="23" name="正方形/長方形 22"/>
          <p:cNvSpPr/>
          <p:nvPr/>
        </p:nvSpPr>
        <p:spPr>
          <a:xfrm>
            <a:off x="3281164" y="1049517"/>
            <a:ext cx="5303663" cy="93522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・</a:t>
            </a: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用途に合わせて商品（モノ）配置</a:t>
            </a:r>
            <a:endParaRPr kumimoji="1" lang="en-US" altLang="ja-JP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・</a:t>
            </a: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門扉・フェンス・車庫で住宅と道路を区切っていた</a:t>
            </a:r>
            <a:endParaRPr kumimoji="1" lang="en-US" altLang="ja-JP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437876" y="5410185"/>
            <a:ext cx="9063175" cy="82833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ガーデン</a:t>
            </a:r>
            <a:r>
              <a:rPr kumimoji="1" lang="en-US" altLang="ja-JP" sz="2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~</a:t>
            </a:r>
            <a:r>
              <a:rPr kumimoji="1" lang="ja-JP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ファサードまで全体を繋ぎ、空間提案できることがプラス</a:t>
            </a:r>
            <a:r>
              <a:rPr kumimoji="1" lang="en-US" altLang="ja-JP" sz="2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kumimoji="1" lang="ja-JP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の強みです</a:t>
            </a:r>
            <a:endParaRPr kumimoji="1" lang="en-US" altLang="ja-JP" sz="2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エクステリアプランの在り方を大きく変え、業界を牽引し</a:t>
            </a:r>
            <a:r>
              <a:rPr lang="ja-JP" altLang="en-US" sz="2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てきました</a:t>
            </a:r>
            <a:endParaRPr kumimoji="1" lang="en-US" altLang="ja-JP" sz="2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318401" y="745465"/>
            <a:ext cx="5039411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</a:t>
            </a:r>
            <a:r>
              <a:rPr kumimoji="1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LIXIL</a:t>
            </a:r>
            <a:r>
              <a: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の空間提案の変遷と強み</a:t>
            </a:r>
          </a:p>
        </p:txBody>
      </p:sp>
      <p:pic>
        <p:nvPicPr>
          <p:cNvPr id="31" name="Picture 2">
            <a:extLst>
              <a:ext uri="{FF2B5EF4-FFF2-40B4-BE49-F238E27FC236}">
                <a16:creationId xmlns:a16="http://schemas.microsoft.com/office/drawing/2014/main" id="{5509BD39-9461-43BC-94C9-18B08796A8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2145" y="2533588"/>
            <a:ext cx="3001634" cy="222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">
            <a:extLst>
              <a:ext uri="{FF2B5EF4-FFF2-40B4-BE49-F238E27FC236}">
                <a16:creationId xmlns:a16="http://schemas.microsoft.com/office/drawing/2014/main" id="{B7FEAC63-54BE-4365-910B-429CDA18CB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 bwMode="auto">
          <a:xfrm>
            <a:off x="752221" y="2534126"/>
            <a:ext cx="5219035" cy="221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2">
            <a:extLst>
              <a:ext uri="{FF2B5EF4-FFF2-40B4-BE49-F238E27FC236}">
                <a16:creationId xmlns:a16="http://schemas.microsoft.com/office/drawing/2014/main" id="{44E03695-7F08-4ECD-9AA7-1EBD5FEA1C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7874" y="1141371"/>
            <a:ext cx="2269564" cy="1322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ホームベース 7">
            <a:extLst>
              <a:ext uri="{FF2B5EF4-FFF2-40B4-BE49-F238E27FC236}">
                <a16:creationId xmlns:a16="http://schemas.microsoft.com/office/drawing/2014/main" id="{8659BD40-B101-47D7-9C24-F3DC24C32AE9}"/>
              </a:ext>
            </a:extLst>
          </p:cNvPr>
          <p:cNvSpPr/>
          <p:nvPr/>
        </p:nvSpPr>
        <p:spPr>
          <a:xfrm>
            <a:off x="2823573" y="1852602"/>
            <a:ext cx="6547519" cy="440676"/>
          </a:xfrm>
          <a:prstGeom prst="homePlate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5" name="ホームベース 31">
            <a:extLst>
              <a:ext uri="{FF2B5EF4-FFF2-40B4-BE49-F238E27FC236}">
                <a16:creationId xmlns:a16="http://schemas.microsoft.com/office/drawing/2014/main" id="{69E52CBA-0F8E-457C-8DC2-8AADB91CCBF9}"/>
              </a:ext>
            </a:extLst>
          </p:cNvPr>
          <p:cNvSpPr/>
          <p:nvPr/>
        </p:nvSpPr>
        <p:spPr>
          <a:xfrm>
            <a:off x="2658444" y="1852832"/>
            <a:ext cx="1708532" cy="440676"/>
          </a:xfrm>
          <a:prstGeom prst="homePlat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6" name="円/楕円 8">
            <a:extLst>
              <a:ext uri="{FF2B5EF4-FFF2-40B4-BE49-F238E27FC236}">
                <a16:creationId xmlns:a16="http://schemas.microsoft.com/office/drawing/2014/main" id="{9E82E69F-A522-45DF-86E6-9E5B4E59CE3D}"/>
              </a:ext>
            </a:extLst>
          </p:cNvPr>
          <p:cNvSpPr/>
          <p:nvPr/>
        </p:nvSpPr>
        <p:spPr>
          <a:xfrm>
            <a:off x="4313103" y="1828078"/>
            <a:ext cx="897924" cy="897924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rgbClr val="E754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7" name="BoxHeader">
            <a:extLst>
              <a:ext uri="{FF2B5EF4-FFF2-40B4-BE49-F238E27FC236}">
                <a16:creationId xmlns:a16="http://schemas.microsoft.com/office/drawing/2014/main" id="{99CE8B6E-5827-459A-8A23-F8BC10FF4DB5}"/>
              </a:ext>
            </a:extLst>
          </p:cNvPr>
          <p:cNvSpPr>
            <a:spLocks noChangeArrowheads="1"/>
          </p:cNvSpPr>
          <p:nvPr/>
        </p:nvSpPr>
        <p:spPr bwMode="gray">
          <a:xfrm>
            <a:off x="4076897" y="1828078"/>
            <a:ext cx="1346957" cy="878519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lIns="72000" tIns="72000" rIns="72000" bIns="7200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85A"/>
              </a:buClr>
              <a:buSzTx/>
              <a:buFontTx/>
              <a:buNone/>
              <a:tabLst/>
              <a:defRPr/>
            </a:pPr>
            <a:r>
              <a:rPr kumimoji="1" lang="en-US" altLang="ja-JP" sz="1600" b="1" i="0" u="none" strike="noStrike" kern="1200" cap="none" spc="0" normalizeH="0" baseline="0" noProof="0">
                <a:ln>
                  <a:noFill/>
                </a:ln>
                <a:solidFill>
                  <a:srgbClr val="E754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2007</a:t>
            </a:r>
            <a:r>
              <a:rPr kumimoji="1" lang="ja-JP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E754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</a:t>
            </a:r>
            <a:endParaRPr kumimoji="1" lang="en-US" altLang="ja-JP" sz="1600" b="1" i="0" u="none" strike="noStrike" kern="1200" cap="none" spc="0" normalizeH="0" baseline="0" noProof="0">
              <a:ln>
                <a:noFill/>
              </a:ln>
              <a:solidFill>
                <a:srgbClr val="E754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8" name="円/楕円 40">
            <a:extLst>
              <a:ext uri="{FF2B5EF4-FFF2-40B4-BE49-F238E27FC236}">
                <a16:creationId xmlns:a16="http://schemas.microsoft.com/office/drawing/2014/main" id="{767C8AA4-A5A1-42CB-B666-75783DB2617E}"/>
              </a:ext>
            </a:extLst>
          </p:cNvPr>
          <p:cNvSpPr/>
          <p:nvPr/>
        </p:nvSpPr>
        <p:spPr>
          <a:xfrm>
            <a:off x="2429123" y="1565537"/>
            <a:ext cx="897924" cy="897924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rgbClr val="E754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9" name="BoxHeader">
            <a:extLst>
              <a:ext uri="{FF2B5EF4-FFF2-40B4-BE49-F238E27FC236}">
                <a16:creationId xmlns:a16="http://schemas.microsoft.com/office/drawing/2014/main" id="{E113481B-C75B-49D5-822C-C1DF85F1E062}"/>
              </a:ext>
            </a:extLst>
          </p:cNvPr>
          <p:cNvSpPr>
            <a:spLocks noChangeArrowheads="1"/>
          </p:cNvSpPr>
          <p:nvPr/>
        </p:nvSpPr>
        <p:spPr bwMode="gray">
          <a:xfrm>
            <a:off x="2204606" y="1565537"/>
            <a:ext cx="1346957" cy="897924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lIns="72000" tIns="72000" rIns="72000" bIns="7200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85A"/>
              </a:buClr>
              <a:buSzTx/>
              <a:buFontTx/>
              <a:buNone/>
              <a:tabLst/>
              <a:defRPr/>
            </a:pPr>
            <a:r>
              <a:rPr kumimoji="1" lang="en-US" altLang="ja-JP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2006</a:t>
            </a:r>
            <a:r>
              <a:rPr kumimoji="1" lang="ja-JP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</a:t>
            </a:r>
            <a:endParaRPr kumimoji="1" lang="en-US" altLang="ja-JP" sz="16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85A"/>
              </a:buClr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以前</a:t>
            </a:r>
            <a:endParaRPr kumimoji="1" lang="en-US" altLang="ja-JP" sz="16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259F1DD6-9794-431F-BA50-CDBD71D1811C}"/>
              </a:ext>
            </a:extLst>
          </p:cNvPr>
          <p:cNvSpPr/>
          <p:nvPr/>
        </p:nvSpPr>
        <p:spPr>
          <a:xfrm>
            <a:off x="755180" y="2533589"/>
            <a:ext cx="1673943" cy="501242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プラス</a:t>
            </a:r>
            <a:r>
              <a:rPr kumimoji="1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G</a:t>
            </a:r>
            <a:r>
              <a:rPr kumimoji="1" lang="ja-JP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発売</a:t>
            </a:r>
            <a:endParaRPr kumimoji="1" lang="en-US" altLang="ja-JP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41" name="円/楕円 22">
            <a:extLst>
              <a:ext uri="{FF2B5EF4-FFF2-40B4-BE49-F238E27FC236}">
                <a16:creationId xmlns:a16="http://schemas.microsoft.com/office/drawing/2014/main" id="{7F4BCE63-BCD3-41F6-9B56-3ADE8A93DD63}"/>
              </a:ext>
            </a:extLst>
          </p:cNvPr>
          <p:cNvSpPr/>
          <p:nvPr/>
        </p:nvSpPr>
        <p:spPr>
          <a:xfrm>
            <a:off x="6433171" y="1834458"/>
            <a:ext cx="897924" cy="897924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rgbClr val="E754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2" name="BoxHeader">
            <a:extLst>
              <a:ext uri="{FF2B5EF4-FFF2-40B4-BE49-F238E27FC236}">
                <a16:creationId xmlns:a16="http://schemas.microsoft.com/office/drawing/2014/main" id="{0F1EB459-1540-49AD-8782-68DF5ABF9BBA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16610" y="1859095"/>
            <a:ext cx="1346957" cy="878519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lIns="72000" tIns="72000" rIns="72000" bIns="7200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85A"/>
              </a:buClr>
              <a:buSzTx/>
              <a:buFontTx/>
              <a:buNone/>
              <a:tabLst/>
              <a:defRPr/>
            </a:pPr>
            <a:r>
              <a:rPr kumimoji="1" lang="en-US" altLang="ja-JP" sz="1600" b="1" i="0" u="none" strike="noStrike" kern="1200" cap="none" spc="0" normalizeH="0" baseline="0" noProof="0">
                <a:ln>
                  <a:noFill/>
                </a:ln>
                <a:solidFill>
                  <a:srgbClr val="E754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2010</a:t>
            </a:r>
            <a:r>
              <a:rPr kumimoji="1" lang="ja-JP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E754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</a:t>
            </a:r>
            <a:endParaRPr kumimoji="1" lang="en-US" altLang="ja-JP" sz="1600" b="1" i="0" u="none" strike="noStrike" kern="1200" cap="none" spc="0" normalizeH="0" baseline="0" noProof="0">
              <a:ln>
                <a:noFill/>
              </a:ln>
              <a:solidFill>
                <a:srgbClr val="E754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9DCB1452-FB62-4299-BEC9-BED8BB2BFFDF}"/>
              </a:ext>
            </a:extLst>
          </p:cNvPr>
          <p:cNvSpPr/>
          <p:nvPr/>
        </p:nvSpPr>
        <p:spPr>
          <a:xfrm>
            <a:off x="7476877" y="2510227"/>
            <a:ext cx="1673943" cy="878519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000" b="1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デザイナーズパーツ</a:t>
            </a:r>
            <a:r>
              <a:rPr kumimoji="1" lang="ja-JP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発売</a:t>
            </a:r>
            <a:endParaRPr kumimoji="1" lang="en-US" altLang="ja-JP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3E8C04FD-29CC-4F1A-92B6-7B62852C40EA}"/>
              </a:ext>
            </a:extLst>
          </p:cNvPr>
          <p:cNvSpPr/>
          <p:nvPr/>
        </p:nvSpPr>
        <p:spPr>
          <a:xfrm>
            <a:off x="6152145" y="4680275"/>
            <a:ext cx="3001634" cy="7324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よりオリジナルな空間を創出</a:t>
            </a:r>
            <a:endParaRPr kumimoji="1" lang="en-US" altLang="ja-JP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空間を彩る意匠パーツ</a:t>
            </a:r>
            <a:endParaRPr kumimoji="1" lang="en-US" altLang="ja-JP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055A1B59-23E5-4C33-A17A-AB66C2D0ABA5}"/>
              </a:ext>
            </a:extLst>
          </p:cNvPr>
          <p:cNvSpPr/>
          <p:nvPr/>
        </p:nvSpPr>
        <p:spPr>
          <a:xfrm>
            <a:off x="752220" y="4753976"/>
            <a:ext cx="5219036" cy="65875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フレームを使ったプランニング手法</a:t>
            </a:r>
            <a:endParaRPr kumimoji="1" lang="en-US" altLang="ja-JP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「モノ配置」から「空間提案」へシフト</a:t>
            </a:r>
            <a:endParaRPr kumimoji="1" lang="en-US" altLang="ja-JP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93689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新アイテム別ポイント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5FF9E267-B47E-4D31-A612-9AE84CD43880}"/>
              </a:ext>
            </a:extLst>
          </p:cNvPr>
          <p:cNvSpPr/>
          <p:nvPr/>
        </p:nvSpPr>
        <p:spPr>
          <a:xfrm>
            <a:off x="3871428" y="318563"/>
            <a:ext cx="1044834" cy="322787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/>
              <a:t>G</a:t>
            </a:r>
            <a:r>
              <a:rPr kumimoji="1" lang="ja-JP" altLang="en-US" sz="1200" b="1"/>
              <a:t>フレーム</a:t>
            </a: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AC96B8E1-D647-4D51-9315-70DC21C96914}"/>
              </a:ext>
            </a:extLst>
          </p:cNvPr>
          <p:cNvSpPr/>
          <p:nvPr/>
        </p:nvSpPr>
        <p:spPr>
          <a:xfrm>
            <a:off x="4986881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ルーフ</a:t>
            </a: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06111E26-B8FC-422F-B569-E6F2DE115A20}"/>
              </a:ext>
            </a:extLst>
          </p:cNvPr>
          <p:cNvSpPr/>
          <p:nvPr/>
        </p:nvSpPr>
        <p:spPr>
          <a:xfrm>
            <a:off x="6102334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スクリーン</a:t>
            </a: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8BE3AFB2-942A-4239-9D6B-DFE398C8AC13}"/>
              </a:ext>
            </a:extLst>
          </p:cNvPr>
          <p:cNvSpPr/>
          <p:nvPr/>
        </p:nvSpPr>
        <p:spPr>
          <a:xfrm>
            <a:off x="7217786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ウォール</a:t>
            </a: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6332" y="1156519"/>
            <a:ext cx="4321359" cy="2428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2537" y="1156518"/>
            <a:ext cx="3658562" cy="4044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タイトル 1"/>
          <p:cNvSpPr txBox="1">
            <a:spLocks/>
          </p:cNvSpPr>
          <p:nvPr/>
        </p:nvSpPr>
        <p:spPr>
          <a:xfrm>
            <a:off x="292886" y="75467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■フレーム意匠部材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0" name="楕円 30">
            <a:extLst>
              <a:ext uri="{FF2B5EF4-FFF2-40B4-BE49-F238E27FC236}">
                <a16:creationId xmlns:a16="http://schemas.microsoft.com/office/drawing/2014/main" id="{B1E75BDB-3B61-4DC3-A0CF-0B122360248B}"/>
              </a:ext>
            </a:extLst>
          </p:cNvPr>
          <p:cNvSpPr/>
          <p:nvPr/>
        </p:nvSpPr>
        <p:spPr>
          <a:xfrm>
            <a:off x="2414524" y="1266324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A47C59B2-03FF-4B2D-9EE7-C353F6E6CCDB}"/>
              </a:ext>
            </a:extLst>
          </p:cNvPr>
          <p:cNvSpPr txBox="1"/>
          <p:nvPr/>
        </p:nvSpPr>
        <p:spPr>
          <a:xfrm>
            <a:off x="428987" y="3660357"/>
            <a:ext cx="4338704" cy="556593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txBody>
          <a:bodyPr wrap="square" rtlCol="0" anchor="ctr">
            <a:noAutofit/>
          </a:bodyPr>
          <a:lstStyle/>
          <a:p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ルーフに浮遊感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を持たせたり、</a:t>
            </a: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デザイン格子外付けタイプを</a:t>
            </a:r>
            <a:endParaRPr lang="en-US" altLang="ja-JP" sz="14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美しく納める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ことで</a:t>
            </a: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より上質な空間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に仕上がる</a:t>
            </a:r>
          </a:p>
        </p:txBody>
      </p:sp>
      <p:pic>
        <p:nvPicPr>
          <p:cNvPr id="36" name="Picture 2">
            <a:extLst>
              <a:ext uri="{FF2B5EF4-FFF2-40B4-BE49-F238E27FC236}">
                <a16:creationId xmlns:a16="http://schemas.microsoft.com/office/drawing/2014/main" id="{3BAC0519-A144-4573-92E5-B8BD1A650D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9205" y="4481464"/>
            <a:ext cx="2441707" cy="1443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3E0C5637-2332-4760-9EDC-3922F25BD4F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39983" y="5080001"/>
            <a:ext cx="1105578" cy="973526"/>
          </a:xfrm>
          <a:prstGeom prst="rect">
            <a:avLst/>
          </a:prstGeom>
        </p:spPr>
      </p:pic>
      <p:sp>
        <p:nvSpPr>
          <p:cNvPr id="41" name="タイトル 1">
            <a:extLst>
              <a:ext uri="{FF2B5EF4-FFF2-40B4-BE49-F238E27FC236}">
                <a16:creationId xmlns:a16="http://schemas.microsoft.com/office/drawing/2014/main" id="{C0469F4C-3AAD-4854-94BF-22F07CA6E522}"/>
              </a:ext>
            </a:extLst>
          </p:cNvPr>
          <p:cNvSpPr txBox="1">
            <a:spLocks/>
          </p:cNvSpPr>
          <p:nvPr/>
        </p:nvSpPr>
        <p:spPr>
          <a:xfrm>
            <a:off x="3558863" y="5740925"/>
            <a:ext cx="1589703" cy="38724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▲コーナーの納まり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D9B61081-4AA0-4A2C-B6D2-CDEA6397568A}"/>
              </a:ext>
            </a:extLst>
          </p:cNvPr>
          <p:cNvSpPr txBox="1"/>
          <p:nvPr/>
        </p:nvSpPr>
        <p:spPr>
          <a:xfrm>
            <a:off x="5142537" y="5307077"/>
            <a:ext cx="4325590" cy="713413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txBody>
          <a:bodyPr wrap="square" rtlCol="0" anchor="ctr">
            <a:noAutofit/>
          </a:bodyPr>
          <a:lstStyle/>
          <a:p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フレームに金具を取り付け、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＋</a:t>
            </a:r>
            <a:r>
              <a:rPr lang="en-US" altLang="ja-JP" sz="14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の空間にもスタイルシェードを導入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することが可能に</a:t>
            </a:r>
          </a:p>
        </p:txBody>
      </p:sp>
      <p:sp>
        <p:nvSpPr>
          <p:cNvPr id="43" name="タイトル 1"/>
          <p:cNvSpPr txBox="1">
            <a:spLocks/>
          </p:cNvSpPr>
          <p:nvPr/>
        </p:nvSpPr>
        <p:spPr>
          <a:xfrm>
            <a:off x="316416" y="4218990"/>
            <a:ext cx="4670465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▼外付けデザイン格子をより美しく納めることが可能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4" name="タイトル 1">
            <a:extLst>
              <a:ext uri="{FF2B5EF4-FFF2-40B4-BE49-F238E27FC236}">
                <a16:creationId xmlns:a16="http://schemas.microsoft.com/office/drawing/2014/main" id="{9A324990-E43A-4349-A575-3E61268322EF}"/>
              </a:ext>
            </a:extLst>
          </p:cNvPr>
          <p:cNvSpPr txBox="1">
            <a:spLocks/>
          </p:cNvSpPr>
          <p:nvPr/>
        </p:nvSpPr>
        <p:spPr>
          <a:xfrm>
            <a:off x="5009962" y="75467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■スタイルシェード取り付け対応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BEC7090F-9ABD-40F1-AD0A-5E503BE01BBD}"/>
              </a:ext>
            </a:extLst>
          </p:cNvPr>
          <p:cNvCxnSpPr>
            <a:cxnSpLocks/>
          </p:cNvCxnSpPr>
          <p:nvPr/>
        </p:nvCxnSpPr>
        <p:spPr>
          <a:xfrm>
            <a:off x="4944048" y="837452"/>
            <a:ext cx="0" cy="538237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楕円 34">
            <a:extLst>
              <a:ext uri="{FF2B5EF4-FFF2-40B4-BE49-F238E27FC236}">
                <a16:creationId xmlns:a16="http://schemas.microsoft.com/office/drawing/2014/main" id="{557844A4-E1A1-4702-BD18-6EFFD282C040}"/>
              </a:ext>
            </a:extLst>
          </p:cNvPr>
          <p:cNvSpPr/>
          <p:nvPr/>
        </p:nvSpPr>
        <p:spPr>
          <a:xfrm>
            <a:off x="5699444" y="3403096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タイトル 1">
            <a:extLst>
              <a:ext uri="{FF2B5EF4-FFF2-40B4-BE49-F238E27FC236}">
                <a16:creationId xmlns:a16="http://schemas.microsoft.com/office/drawing/2014/main" id="{19CD7E54-DE22-438D-9FE4-93D39C097DB4}"/>
              </a:ext>
            </a:extLst>
          </p:cNvPr>
          <p:cNvSpPr txBox="1">
            <a:spLocks/>
          </p:cNvSpPr>
          <p:nvPr/>
        </p:nvSpPr>
        <p:spPr>
          <a:xfrm>
            <a:off x="335864" y="5875845"/>
            <a:ext cx="5848608" cy="62280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※</a:t>
            </a:r>
            <a:r>
              <a:rPr lang="ja-JP" altLang="en-US" sz="120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フレーム意匠部材は</a:t>
            </a:r>
            <a:r>
              <a:rPr lang="en-US" altLang="ja-JP" sz="120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週回して取り付ける必要あり</a:t>
            </a:r>
            <a:endParaRPr lang="en-US" altLang="ja-JP" sz="1200" b="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 ワイドフレーム・フリールーフ・四角く囲ったフレーム等に取り付け可能</a:t>
            </a:r>
            <a:endParaRPr lang="en-US" altLang="ja-JP" sz="1600" b="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598464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新アイテム別ポイント</a:t>
            </a: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CC05EE00-E1A0-4A6F-B9AE-8A74C900421C}"/>
              </a:ext>
            </a:extLst>
          </p:cNvPr>
          <p:cNvSpPr/>
          <p:nvPr/>
        </p:nvSpPr>
        <p:spPr>
          <a:xfrm>
            <a:off x="3871428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フレーム</a:t>
            </a: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65D6848C-FAEA-4437-901B-114F389E0540}"/>
              </a:ext>
            </a:extLst>
          </p:cNvPr>
          <p:cNvSpPr/>
          <p:nvPr/>
        </p:nvSpPr>
        <p:spPr>
          <a:xfrm>
            <a:off x="4986881" y="318563"/>
            <a:ext cx="1044834" cy="322787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bg1"/>
                </a:solidFill>
              </a:rPr>
              <a:t>G</a:t>
            </a:r>
            <a:r>
              <a:rPr kumimoji="1" lang="ja-JP" altLang="en-US" sz="1200" b="1">
                <a:solidFill>
                  <a:schemeClr val="bg1"/>
                </a:solidFill>
              </a:rPr>
              <a:t>ルーフ</a:t>
            </a: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2420BAA6-E5C0-4C26-B03A-A1E413F881A3}"/>
              </a:ext>
            </a:extLst>
          </p:cNvPr>
          <p:cNvSpPr/>
          <p:nvPr/>
        </p:nvSpPr>
        <p:spPr>
          <a:xfrm>
            <a:off x="6102334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スクリーン</a:t>
            </a: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C368B770-4B59-4D3A-BF03-9CA604B2AA65}"/>
              </a:ext>
            </a:extLst>
          </p:cNvPr>
          <p:cNvSpPr/>
          <p:nvPr/>
        </p:nvSpPr>
        <p:spPr>
          <a:xfrm>
            <a:off x="7217786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ウォール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8398" y="1288237"/>
            <a:ext cx="4545106" cy="2692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タイトル 1"/>
          <p:cNvSpPr txBox="1">
            <a:spLocks/>
          </p:cNvSpPr>
          <p:nvPr/>
        </p:nvSpPr>
        <p:spPr>
          <a:xfrm>
            <a:off x="4916262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■ラインライト（オプション）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36" name="直線コネクタ 35"/>
          <p:cNvCxnSpPr>
            <a:cxnSpLocks/>
          </p:cNvCxnSpPr>
          <p:nvPr/>
        </p:nvCxnSpPr>
        <p:spPr>
          <a:xfrm>
            <a:off x="4944048" y="837452"/>
            <a:ext cx="0" cy="538237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7969" y="4690158"/>
            <a:ext cx="2926951" cy="1525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B2E368A-2D75-47E0-BC8A-20AE28B418E6}"/>
              </a:ext>
            </a:extLst>
          </p:cNvPr>
          <p:cNvSpPr txBox="1"/>
          <p:nvPr/>
        </p:nvSpPr>
        <p:spPr>
          <a:xfrm>
            <a:off x="5030217" y="3742339"/>
            <a:ext cx="4437910" cy="808227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txBody>
          <a:bodyPr wrap="square" rtlCol="0" anchor="ctr">
            <a:noAutofit/>
          </a:bodyPr>
          <a:lstStyle/>
          <a:p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ラインライトを仕込む事で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天面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立面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ライティング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を演出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空間の表情を陰影によって豊かに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してくれるオプション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9" name="タイトル 1">
            <a:extLst>
              <a:ext uri="{FF2B5EF4-FFF2-40B4-BE49-F238E27FC236}">
                <a16:creationId xmlns:a16="http://schemas.microsoft.com/office/drawing/2014/main" id="{955A8F67-EC43-459F-A5A2-FBDED2623F55}"/>
              </a:ext>
            </a:extLst>
          </p:cNvPr>
          <p:cNvSpPr txBox="1">
            <a:spLocks/>
          </p:cNvSpPr>
          <p:nvPr/>
        </p:nvSpPr>
        <p:spPr>
          <a:xfrm>
            <a:off x="155489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</a:t>
            </a:r>
            <a:r>
              <a:rPr lang="en-US" altLang="ja-JP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ルーフ ボード天井材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0" name="楕円 29">
            <a:extLst>
              <a:ext uri="{FF2B5EF4-FFF2-40B4-BE49-F238E27FC236}">
                <a16:creationId xmlns:a16="http://schemas.microsoft.com/office/drawing/2014/main" id="{D1ED84D8-DB85-4685-9FC2-CA90AA3D8B06}"/>
              </a:ext>
            </a:extLst>
          </p:cNvPr>
          <p:cNvSpPr/>
          <p:nvPr/>
        </p:nvSpPr>
        <p:spPr>
          <a:xfrm>
            <a:off x="2258213" y="1803671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1" name="Picture 2">
            <a:extLst>
              <a:ext uri="{FF2B5EF4-FFF2-40B4-BE49-F238E27FC236}">
                <a16:creationId xmlns:a16="http://schemas.microsoft.com/office/drawing/2014/main" id="{65E1FC15-91D4-4220-A430-3C15271DD4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34220" y="1341689"/>
            <a:ext cx="4437910" cy="2322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3302D437-B562-4DAB-B1E7-EDB153E0930A}"/>
              </a:ext>
            </a:extLst>
          </p:cNvPr>
          <p:cNvSpPr txBox="1"/>
          <p:nvPr/>
        </p:nvSpPr>
        <p:spPr>
          <a:xfrm>
            <a:off x="342900" y="4067176"/>
            <a:ext cx="4532886" cy="601302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txBody>
          <a:bodyPr wrap="square" rtlCol="0" anchor="ctr">
            <a:noAutofit/>
          </a:bodyPr>
          <a:lstStyle/>
          <a:p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既存の板張り天井に加え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、より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シームレスなボード天井材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ラインアップ。</a:t>
            </a:r>
            <a:r>
              <a:rPr lang="en-US" altLang="ja-JP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ウォール（特にラッピング）と組み合わせしやすい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44" name="図 43">
            <a:extLst>
              <a:ext uri="{FF2B5EF4-FFF2-40B4-BE49-F238E27FC236}">
                <a16:creationId xmlns:a16="http://schemas.microsoft.com/office/drawing/2014/main" id="{5D22624E-D2D8-49E9-8399-21C0E1DE850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39327" y="4664091"/>
            <a:ext cx="1422461" cy="1551196"/>
          </a:xfrm>
          <a:prstGeom prst="rect">
            <a:avLst/>
          </a:prstGeom>
        </p:spPr>
      </p:pic>
      <p:sp>
        <p:nvSpPr>
          <p:cNvPr id="45" name="楕円 30">
            <a:extLst>
              <a:ext uri="{FF2B5EF4-FFF2-40B4-BE49-F238E27FC236}">
                <a16:creationId xmlns:a16="http://schemas.microsoft.com/office/drawing/2014/main" id="{64CE3675-B841-4749-B613-8438191F3E2D}"/>
              </a:ext>
            </a:extLst>
          </p:cNvPr>
          <p:cNvSpPr/>
          <p:nvPr/>
        </p:nvSpPr>
        <p:spPr>
          <a:xfrm>
            <a:off x="6371532" y="2310108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6" name="Picture 2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45433" y="4765961"/>
            <a:ext cx="2018072" cy="144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7872" y="4765961"/>
            <a:ext cx="2326778" cy="144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25947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6E5DBB65-2B17-44AD-8E62-E1AC9321F0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12886" y="1357241"/>
            <a:ext cx="2712703" cy="184735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6409" y="1357241"/>
            <a:ext cx="2729265" cy="1750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37876" y="318563"/>
            <a:ext cx="9030250" cy="620389"/>
          </a:xfrm>
        </p:spPr>
        <p:txBody>
          <a:bodyPr>
            <a:normAutofit/>
          </a:bodyPr>
          <a:lstStyle/>
          <a:p>
            <a:r>
              <a:rPr lang="ja-JP" altLang="en-US"/>
              <a:t>新アイテム別ポイント</a:t>
            </a:r>
          </a:p>
        </p:txBody>
      </p:sp>
      <p:sp>
        <p:nvSpPr>
          <p:cNvPr id="20" name="タイトル 1"/>
          <p:cNvSpPr txBox="1">
            <a:spLocks/>
          </p:cNvSpPr>
          <p:nvPr/>
        </p:nvSpPr>
        <p:spPr>
          <a:xfrm>
            <a:off x="155489" y="837452"/>
            <a:ext cx="3199602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■縦格子タイプ（</a:t>
            </a:r>
            <a:r>
              <a:rPr lang="en-US" altLang="ja-JP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MC</a:t>
            </a:r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9" name="直線コネクタ 18"/>
          <p:cNvCxnSpPr/>
          <p:nvPr/>
        </p:nvCxnSpPr>
        <p:spPr>
          <a:xfrm>
            <a:off x="3355091" y="837452"/>
            <a:ext cx="0" cy="538237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/>
          <p:cNvCxnSpPr/>
          <p:nvPr/>
        </p:nvCxnSpPr>
        <p:spPr>
          <a:xfrm>
            <a:off x="6611290" y="837452"/>
            <a:ext cx="0" cy="538237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タイトル 1"/>
          <p:cNvSpPr txBox="1">
            <a:spLocks/>
          </p:cNvSpPr>
          <p:nvPr/>
        </p:nvSpPr>
        <p:spPr>
          <a:xfrm>
            <a:off x="3355091" y="837452"/>
            <a:ext cx="3357797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■外付け縦格子タイプ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3" name="タイトル 1"/>
          <p:cNvSpPr txBox="1">
            <a:spLocks/>
          </p:cNvSpPr>
          <p:nvPr/>
        </p:nvSpPr>
        <p:spPr>
          <a:xfrm>
            <a:off x="6611291" y="837452"/>
            <a:ext cx="3193112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■外付け横桟格子タイプ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16" name="Picture 2" descr="https://dl.boxcloud.com/api/2.0/internal_files/733074663209/versions/780463584809/representations/jpg_paged_2048x2048/content/1.jpg?access_token=1!KZ_z1dOeoUYYD8--bPyNjCaBdL4Q8B326aBoNoJLEKy78MAQ-04QuJ692tXLRD-5MpWxRE7Siro7WN0gE28heE5jBXCGV0Gegcsng1stG8UNY6tUDCXFBEo7YU1k85z2wEJHI0_Qu-ay_-8a9o7wGqFUZHGk1p6CNma66iqzzes9Eqf7lruLMf11OXtU3CQQIZDbz8NMtKPM2XL6AHpOFmEFs77h51aqG6huWR0tLnGhQ7y1aZ4nSAo-Yu3t7Zh1xKzNjhTt_PAPzt9-RjxeJzMk2tc2j2-ov8P94nhPEG6sil_krIIHKCnu0vsgG3mXe5gCXSRpDyz15_4gOKAdKW_WZXnDJafAkKDZdIdKmbZahxz7geVUvmSNHh3OOOsEom2RFoQhoiTs6QdhCxNGh3zBVeMt61qS2sWQScNjf8g3fVNNSMrHiE8iG_QOVYJ_JqZ9KfjfmbBKhT-d6zkS7vKPXVMabpmC_pIUU2mjQU63WReT4hl9p-B_cpEa7doKDJPeLw6c9c6xVDdkxRvJjD0wv_waIL4k-2MHU2F9k62Ir3tTFDrUFuZ9xP1SM8kYrBhmJS5G5MvCSKrnZVtQjVPzgQ2bpF3dF48kwQ089gOYVCxur0Pwxm0DjHrbmkfHcKMFGun-Hrx_g3NNxlq61c4pIokny4CaSdFI1mPpi9Mt5w..&amp;box_client_name=box-content-preview&amp;box_client_version=2.52.0">
            <a:extLst>
              <a:ext uri="{FF2B5EF4-FFF2-40B4-BE49-F238E27FC236}">
                <a16:creationId xmlns:a16="http://schemas.microsoft.com/office/drawing/2014/main" id="{E90CB7EA-9173-4486-B15A-87EE0F5F40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72787" y="1357241"/>
            <a:ext cx="2960427" cy="185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楕円 17">
            <a:extLst>
              <a:ext uri="{FF2B5EF4-FFF2-40B4-BE49-F238E27FC236}">
                <a16:creationId xmlns:a16="http://schemas.microsoft.com/office/drawing/2014/main" id="{12BE94C4-86F5-4490-BDF7-96B8D58A75F3}"/>
              </a:ext>
            </a:extLst>
          </p:cNvPr>
          <p:cNvSpPr/>
          <p:nvPr/>
        </p:nvSpPr>
        <p:spPr>
          <a:xfrm>
            <a:off x="886634" y="1989190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楕円 23">
            <a:extLst>
              <a:ext uri="{FF2B5EF4-FFF2-40B4-BE49-F238E27FC236}">
                <a16:creationId xmlns:a16="http://schemas.microsoft.com/office/drawing/2014/main" id="{7AEF1EFB-BFE7-4F9F-A7FC-FD3B4DB1DF71}"/>
              </a:ext>
            </a:extLst>
          </p:cNvPr>
          <p:cNvSpPr/>
          <p:nvPr/>
        </p:nvSpPr>
        <p:spPr>
          <a:xfrm>
            <a:off x="4082574" y="1989190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楕円 24">
            <a:extLst>
              <a:ext uri="{FF2B5EF4-FFF2-40B4-BE49-F238E27FC236}">
                <a16:creationId xmlns:a16="http://schemas.microsoft.com/office/drawing/2014/main" id="{41F5E3E1-0A07-4E22-9B60-53B9DB2F53A6}"/>
              </a:ext>
            </a:extLst>
          </p:cNvPr>
          <p:cNvSpPr/>
          <p:nvPr/>
        </p:nvSpPr>
        <p:spPr>
          <a:xfrm>
            <a:off x="7270114" y="2030046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E263A518-0FE7-435E-8C5A-00584516DDE3}"/>
              </a:ext>
            </a:extLst>
          </p:cNvPr>
          <p:cNvSpPr txBox="1"/>
          <p:nvPr/>
        </p:nvSpPr>
        <p:spPr>
          <a:xfrm>
            <a:off x="480406" y="3325033"/>
            <a:ext cx="2773087" cy="515154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txBody>
          <a:bodyPr wrap="square" rtlCol="0" anchor="ctr">
            <a:noAutofit/>
          </a:bodyPr>
          <a:lstStyle/>
          <a:p>
            <a:r>
              <a:rPr lang="en-US" altLang="ja-JP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W30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W40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に対応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できるようになり、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より幅広い間口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を綺麗に仕切る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BD935960-2206-4FDF-A807-26F481FE14D0}"/>
              </a:ext>
            </a:extLst>
          </p:cNvPr>
          <p:cNvSpPr txBox="1"/>
          <p:nvPr/>
        </p:nvSpPr>
        <p:spPr>
          <a:xfrm>
            <a:off x="3472787" y="3325033"/>
            <a:ext cx="2960426" cy="515154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txBody>
          <a:bodyPr wrap="square" rtlCol="0" anchor="ctr">
            <a:noAutofit/>
          </a:bodyPr>
          <a:lstStyle/>
          <a:p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ルーフ・フレーム前に設置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できる格子で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重なり感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を表現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BCCACA23-C37B-4993-B6A3-D97C117CEEBB}"/>
              </a:ext>
            </a:extLst>
          </p:cNvPr>
          <p:cNvSpPr txBox="1"/>
          <p:nvPr/>
        </p:nvSpPr>
        <p:spPr>
          <a:xfrm>
            <a:off x="6712888" y="3325033"/>
            <a:ext cx="2712706" cy="515154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txBody>
          <a:bodyPr wrap="square" rtlCol="0" anchor="ctr">
            <a:noAutofit/>
          </a:bodyPr>
          <a:lstStyle/>
          <a:p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横使い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することでまた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違った表情の</a:t>
            </a:r>
            <a:endParaRPr lang="en-US" altLang="ja-JP" sz="1400" b="1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プラン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が可能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2" name="タイトル 1">
            <a:extLst>
              <a:ext uri="{FF2B5EF4-FFF2-40B4-BE49-F238E27FC236}">
                <a16:creationId xmlns:a16="http://schemas.microsoft.com/office/drawing/2014/main" id="{D2365436-6DD5-456E-8AEE-AB8FA990DB58}"/>
              </a:ext>
            </a:extLst>
          </p:cNvPr>
          <p:cNvSpPr txBox="1">
            <a:spLocks/>
          </p:cNvSpPr>
          <p:nvPr/>
        </p:nvSpPr>
        <p:spPr>
          <a:xfrm>
            <a:off x="1696386" y="5529787"/>
            <a:ext cx="1653768" cy="74754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9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※3m</a:t>
            </a:r>
            <a:r>
              <a:rPr lang="ja-JP" altLang="en-US" sz="9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9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4m</a:t>
            </a:r>
            <a:r>
              <a:rPr lang="ja-JP" altLang="en-US" sz="9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に対応する</a:t>
            </a:r>
            <a:endParaRPr lang="en-US" altLang="ja-JP" sz="9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9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 ため格子ピッチを</a:t>
            </a:r>
            <a:endParaRPr lang="en-US" altLang="ja-JP" sz="9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9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 </a:t>
            </a:r>
            <a:r>
              <a:rPr lang="en-US" altLang="ja-JP" sz="9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70mm</a:t>
            </a:r>
            <a:r>
              <a:rPr lang="ja-JP" altLang="en-US" sz="9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⇒</a:t>
            </a:r>
            <a:r>
              <a:rPr lang="en-US" altLang="ja-JP" sz="9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71.5mm</a:t>
            </a:r>
            <a:r>
              <a:rPr lang="ja-JP" altLang="en-US" sz="9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に変更</a:t>
            </a:r>
            <a:endParaRPr lang="en-US" altLang="ja-JP" sz="9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9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（本数は影響なし）</a:t>
            </a:r>
            <a:endParaRPr lang="en-US" altLang="ja-JP" sz="9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3" name="タイトル 1">
            <a:extLst>
              <a:ext uri="{FF2B5EF4-FFF2-40B4-BE49-F238E27FC236}">
                <a16:creationId xmlns:a16="http://schemas.microsoft.com/office/drawing/2014/main" id="{508037AC-EB0D-4013-B780-FFE0EA5A05C1}"/>
              </a:ext>
            </a:extLst>
          </p:cNvPr>
          <p:cNvSpPr txBox="1">
            <a:spLocks/>
          </p:cNvSpPr>
          <p:nvPr/>
        </p:nvSpPr>
        <p:spPr>
          <a:xfrm>
            <a:off x="8146116" y="4762960"/>
            <a:ext cx="2223810" cy="4356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0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※</a:t>
            </a:r>
            <a:r>
              <a:rPr lang="ja-JP" altLang="en-US" sz="10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外付け横格子タイプは</a:t>
            </a:r>
            <a:endParaRPr lang="en-US" altLang="ja-JP" sz="10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0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 </a:t>
            </a:r>
            <a:r>
              <a:rPr lang="en-US" altLang="ja-JP" sz="10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</a:t>
            </a:r>
            <a:r>
              <a:rPr lang="ja-JP" altLang="en-US" sz="10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寸法が異なります。</a:t>
            </a:r>
            <a:endParaRPr lang="en-US" altLang="ja-JP" sz="10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BF832C77-5B7B-4FAE-A308-D374D1B00F55}"/>
              </a:ext>
            </a:extLst>
          </p:cNvPr>
          <p:cNvSpPr/>
          <p:nvPr/>
        </p:nvSpPr>
        <p:spPr>
          <a:xfrm>
            <a:off x="3871428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フレーム</a:t>
            </a: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A8805C4C-DB36-4AFD-8257-C738AB04E37A}"/>
              </a:ext>
            </a:extLst>
          </p:cNvPr>
          <p:cNvSpPr/>
          <p:nvPr/>
        </p:nvSpPr>
        <p:spPr>
          <a:xfrm>
            <a:off x="4986881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ルーフ</a:t>
            </a: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CA43FFBD-2857-4FA9-B0BC-4CFEDC3D955B}"/>
              </a:ext>
            </a:extLst>
          </p:cNvPr>
          <p:cNvSpPr/>
          <p:nvPr/>
        </p:nvSpPr>
        <p:spPr>
          <a:xfrm>
            <a:off x="6102334" y="318563"/>
            <a:ext cx="1044834" cy="322787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bg1"/>
                </a:solidFill>
              </a:rPr>
              <a:t>G</a:t>
            </a:r>
            <a:r>
              <a:rPr kumimoji="1" lang="ja-JP" altLang="en-US" sz="1200" b="1">
                <a:solidFill>
                  <a:schemeClr val="bg1"/>
                </a:solidFill>
              </a:rPr>
              <a:t>スクリーン</a:t>
            </a: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58974962-E015-4980-B204-DB991291DFF9}"/>
              </a:ext>
            </a:extLst>
          </p:cNvPr>
          <p:cNvSpPr/>
          <p:nvPr/>
        </p:nvSpPr>
        <p:spPr>
          <a:xfrm>
            <a:off x="7217786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ウォール</a:t>
            </a:r>
          </a:p>
        </p:txBody>
      </p:sp>
      <p:sp>
        <p:nvSpPr>
          <p:cNvPr id="39" name="タイトル 1">
            <a:extLst>
              <a:ext uri="{FF2B5EF4-FFF2-40B4-BE49-F238E27FC236}">
                <a16:creationId xmlns:a16="http://schemas.microsoft.com/office/drawing/2014/main" id="{FF6888CC-0F90-4C43-B164-A14C58683313}"/>
              </a:ext>
            </a:extLst>
          </p:cNvPr>
          <p:cNvSpPr txBox="1">
            <a:spLocks/>
          </p:cNvSpPr>
          <p:nvPr/>
        </p:nvSpPr>
        <p:spPr>
          <a:xfrm>
            <a:off x="4916262" y="5734051"/>
            <a:ext cx="1559411" cy="4627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上端に抑え部材が</a:t>
            </a:r>
            <a:endParaRPr lang="en-US" altLang="ja-JP" sz="11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見えてきます</a:t>
            </a:r>
            <a:endParaRPr lang="en-US" altLang="ja-JP" sz="11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40" name="図 39" descr="テーブル, 座る, 猫 が含まれている画像&#10;&#10;自動的に生成された説明">
            <a:extLst>
              <a:ext uri="{FF2B5EF4-FFF2-40B4-BE49-F238E27FC236}">
                <a16:creationId xmlns:a16="http://schemas.microsoft.com/office/drawing/2014/main" id="{1B90C452-7CB0-4AD1-B828-433AE4BCDF6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475" y="4092232"/>
            <a:ext cx="1259989" cy="2088817"/>
          </a:xfrm>
          <a:prstGeom prst="rect">
            <a:avLst/>
          </a:prstGeom>
        </p:spPr>
      </p:pic>
      <p:pic>
        <p:nvPicPr>
          <p:cNvPr id="41" name="図 40" descr="テーブル, 櫛, レンガ が含まれている画像&#10;&#10;自動的に生成された説明">
            <a:extLst>
              <a:ext uri="{FF2B5EF4-FFF2-40B4-BE49-F238E27FC236}">
                <a16:creationId xmlns:a16="http://schemas.microsoft.com/office/drawing/2014/main" id="{3E06F01E-4C8C-48A1-8AC0-6E2FD5D7E02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83504" y="4092231"/>
            <a:ext cx="1447388" cy="2088817"/>
          </a:xfrm>
          <a:prstGeom prst="rect">
            <a:avLst/>
          </a:prstGeom>
        </p:spPr>
      </p:pic>
      <p:pic>
        <p:nvPicPr>
          <p:cNvPr id="42" name="図 41" descr="部屋 が含まれている画像&#10;&#10;自動的に生成された説明">
            <a:extLst>
              <a:ext uri="{FF2B5EF4-FFF2-40B4-BE49-F238E27FC236}">
                <a16:creationId xmlns:a16="http://schemas.microsoft.com/office/drawing/2014/main" id="{D14EC965-16C3-41C0-BAE5-7E80344DD0A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12887" y="4092231"/>
            <a:ext cx="1433229" cy="2108102"/>
          </a:xfrm>
          <a:prstGeom prst="rect">
            <a:avLst/>
          </a:prstGeom>
        </p:spPr>
      </p:pic>
      <p:sp>
        <p:nvSpPr>
          <p:cNvPr id="10" name="タイトル 1"/>
          <p:cNvSpPr txBox="1">
            <a:spLocks/>
          </p:cNvSpPr>
          <p:nvPr/>
        </p:nvSpPr>
        <p:spPr>
          <a:xfrm>
            <a:off x="1631464" y="4075637"/>
            <a:ext cx="1873735" cy="171608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サイズ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高さ：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H24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H29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幅  ：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W10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W15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 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      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W20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W30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W40</a:t>
            </a:r>
          </a:p>
          <a:p>
            <a:r>
              <a:rPr lang="en-US" altLang="ja-JP" sz="8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※W30</a:t>
            </a:r>
            <a:r>
              <a:rPr lang="ja-JP" altLang="en-US" sz="8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8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40</a:t>
            </a:r>
            <a:r>
              <a:rPr lang="ja-JP" altLang="en-US" sz="8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は</a:t>
            </a:r>
            <a:r>
              <a:rPr lang="en-US" altLang="ja-JP" sz="8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 sz="8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角柱・フレーム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4953000" y="4075637"/>
            <a:ext cx="1759887" cy="171608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サイズ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高さ：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H24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幅：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W10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W15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W20</a:t>
            </a:r>
          </a:p>
        </p:txBody>
      </p:sp>
      <p:sp>
        <p:nvSpPr>
          <p:cNvPr id="12" name="タイトル 1"/>
          <p:cNvSpPr txBox="1">
            <a:spLocks/>
          </p:cNvSpPr>
          <p:nvPr/>
        </p:nvSpPr>
        <p:spPr>
          <a:xfrm>
            <a:off x="8162925" y="4075637"/>
            <a:ext cx="1759887" cy="171608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サイズ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高さ：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H24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幅  ：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W22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W27</a:t>
            </a:r>
          </a:p>
        </p:txBody>
      </p:sp>
    </p:spTree>
    <p:extLst>
      <p:ext uri="{BB962C8B-B14F-4D97-AF65-F5344CB8AC3E}">
        <p14:creationId xmlns:p14="http://schemas.microsoft.com/office/powerpoint/2010/main" val="39739452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新アイテム別ポイント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BBF14AB0-C36C-4986-A897-A31A18A986B3}"/>
              </a:ext>
            </a:extLst>
          </p:cNvPr>
          <p:cNvSpPr/>
          <p:nvPr/>
        </p:nvSpPr>
        <p:spPr>
          <a:xfrm>
            <a:off x="3871428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フレーム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F66AA0A2-44E9-404E-9B93-40E588E9DC19}"/>
              </a:ext>
            </a:extLst>
          </p:cNvPr>
          <p:cNvSpPr/>
          <p:nvPr/>
        </p:nvSpPr>
        <p:spPr>
          <a:xfrm>
            <a:off x="4986881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ルーフ</a:t>
            </a: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E0DF78D1-E622-410E-B411-FA175C4EC622}"/>
              </a:ext>
            </a:extLst>
          </p:cNvPr>
          <p:cNvSpPr/>
          <p:nvPr/>
        </p:nvSpPr>
        <p:spPr>
          <a:xfrm>
            <a:off x="6102334" y="318563"/>
            <a:ext cx="1044834" cy="322787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bg1"/>
                </a:solidFill>
              </a:rPr>
              <a:t>G</a:t>
            </a:r>
            <a:r>
              <a:rPr kumimoji="1" lang="ja-JP" altLang="en-US" sz="1200" b="1">
                <a:solidFill>
                  <a:schemeClr val="bg1"/>
                </a:solidFill>
              </a:rPr>
              <a:t>スクリーン</a:t>
            </a: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4F3F62F9-901D-43FF-BEA7-C95C135E37FD}"/>
              </a:ext>
            </a:extLst>
          </p:cNvPr>
          <p:cNvSpPr/>
          <p:nvPr/>
        </p:nvSpPr>
        <p:spPr>
          <a:xfrm>
            <a:off x="7217786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ウォール</a:t>
            </a:r>
          </a:p>
        </p:txBody>
      </p:sp>
      <p:pic>
        <p:nvPicPr>
          <p:cNvPr id="45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4652" y="4701760"/>
            <a:ext cx="1967255" cy="1518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図 9">
            <a:extLst>
              <a:ext uri="{FF2B5EF4-FFF2-40B4-BE49-F238E27FC236}">
                <a16:creationId xmlns:a16="http://schemas.microsoft.com/office/drawing/2014/main" id="{3A94BE4E-543B-426C-9535-DC4CABD0BB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4652" y="1344896"/>
            <a:ext cx="4362689" cy="2705874"/>
          </a:xfrm>
          <a:prstGeom prst="rect">
            <a:avLst/>
          </a:prstGeom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3526" y="1344896"/>
            <a:ext cx="4424727" cy="2705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タイトル 1"/>
          <p:cNvSpPr txBox="1">
            <a:spLocks/>
          </p:cNvSpPr>
          <p:nvPr/>
        </p:nvSpPr>
        <p:spPr>
          <a:xfrm>
            <a:off x="155489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■デザイン格子 </a:t>
            </a:r>
            <a:r>
              <a:rPr lang="en-US" altLang="ja-JP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30×150</a:t>
            </a:r>
          </a:p>
        </p:txBody>
      </p:sp>
      <p:sp>
        <p:nvSpPr>
          <p:cNvPr id="49" name="タイトル 1"/>
          <p:cNvSpPr txBox="1">
            <a:spLocks/>
          </p:cNvSpPr>
          <p:nvPr/>
        </p:nvSpPr>
        <p:spPr>
          <a:xfrm>
            <a:off x="4972623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■デザイン格子 外付けタイプ</a:t>
            </a:r>
            <a:r>
              <a:rPr lang="en-US" altLang="ja-JP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30×30</a:t>
            </a:r>
          </a:p>
        </p:txBody>
      </p:sp>
      <p:cxnSp>
        <p:nvCxnSpPr>
          <p:cNvPr id="50" name="直線コネクタ 49"/>
          <p:cNvCxnSpPr/>
          <p:nvPr/>
        </p:nvCxnSpPr>
        <p:spPr>
          <a:xfrm>
            <a:off x="4944048" y="837452"/>
            <a:ext cx="0" cy="538237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1" name="図 50">
            <a:extLst>
              <a:ext uri="{FF2B5EF4-FFF2-40B4-BE49-F238E27FC236}">
                <a16:creationId xmlns:a16="http://schemas.microsoft.com/office/drawing/2014/main" id="{0FBA1C17-CAD4-484C-92CB-1C52474D44B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73977" y="1344896"/>
            <a:ext cx="4394149" cy="2705874"/>
          </a:xfrm>
          <a:prstGeom prst="rect">
            <a:avLst/>
          </a:prstGeom>
        </p:spPr>
      </p:pic>
      <p:sp>
        <p:nvSpPr>
          <p:cNvPr id="52" name="楕円 26">
            <a:extLst>
              <a:ext uri="{FF2B5EF4-FFF2-40B4-BE49-F238E27FC236}">
                <a16:creationId xmlns:a16="http://schemas.microsoft.com/office/drawing/2014/main" id="{D0F4C941-F533-4FDA-933B-478F1789C625}"/>
              </a:ext>
            </a:extLst>
          </p:cNvPr>
          <p:cNvSpPr/>
          <p:nvPr/>
        </p:nvSpPr>
        <p:spPr>
          <a:xfrm>
            <a:off x="3559495" y="2300433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楕円 28">
            <a:extLst>
              <a:ext uri="{FF2B5EF4-FFF2-40B4-BE49-F238E27FC236}">
                <a16:creationId xmlns:a16="http://schemas.microsoft.com/office/drawing/2014/main" id="{00852DBA-3A76-4803-A883-7167D27C2950}"/>
              </a:ext>
            </a:extLst>
          </p:cNvPr>
          <p:cNvSpPr/>
          <p:nvPr/>
        </p:nvSpPr>
        <p:spPr>
          <a:xfrm>
            <a:off x="7818053" y="2300433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0D6C3CC5-E0B4-4408-9BEE-07C69CD76F85}"/>
              </a:ext>
            </a:extLst>
          </p:cNvPr>
          <p:cNvSpPr txBox="1"/>
          <p:nvPr/>
        </p:nvSpPr>
        <p:spPr>
          <a:xfrm>
            <a:off x="433526" y="4121357"/>
            <a:ext cx="4380592" cy="515154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txBody>
          <a:bodyPr wrap="square" rtlCol="0" anchor="ctr">
            <a:noAutofit/>
          </a:bodyPr>
          <a:lstStyle/>
          <a:p>
            <a:r>
              <a:rPr lang="en-US" altLang="ja-JP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30×90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に加え、</a:t>
            </a:r>
            <a:r>
              <a:rPr lang="en-US" altLang="ja-JP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モジュールにあわせたデザイン格子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投入。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奥行きのある格子の表現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が可能に</a:t>
            </a:r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1E7D023D-D7FE-431E-BB39-4AD86C16AB98}"/>
              </a:ext>
            </a:extLst>
          </p:cNvPr>
          <p:cNvSpPr txBox="1"/>
          <p:nvPr/>
        </p:nvSpPr>
        <p:spPr>
          <a:xfrm>
            <a:off x="5080755" y="4121357"/>
            <a:ext cx="4380592" cy="726328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txBody>
          <a:bodyPr wrap="square" rtlCol="0" anchor="ctr">
            <a:noAutofit/>
          </a:bodyPr>
          <a:lstStyle/>
          <a:p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デザイン格子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に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外付けタイプ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も投入。デザイン格子なので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本から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取り付けられ、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フレーム意匠部材と組み合わせる</a:t>
            </a:r>
            <a:endParaRPr lang="en-US" altLang="ja-JP" sz="1400" b="1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ことも可能</a:t>
            </a:r>
          </a:p>
        </p:txBody>
      </p:sp>
      <p:sp>
        <p:nvSpPr>
          <p:cNvPr id="56" name="タイトル 1">
            <a:extLst>
              <a:ext uri="{FF2B5EF4-FFF2-40B4-BE49-F238E27FC236}">
                <a16:creationId xmlns:a16="http://schemas.microsoft.com/office/drawing/2014/main" id="{7D9AC19D-FC2D-48BE-8E58-33ABACC16C87}"/>
              </a:ext>
            </a:extLst>
          </p:cNvPr>
          <p:cNvSpPr txBox="1">
            <a:spLocks/>
          </p:cNvSpPr>
          <p:nvPr/>
        </p:nvSpPr>
        <p:spPr>
          <a:xfrm>
            <a:off x="2411908" y="4678240"/>
            <a:ext cx="2446345" cy="74754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30×150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パーゴラと同一モジュールで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組合せがしやすい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57" name="図 56">
            <a:extLst>
              <a:ext uri="{FF2B5EF4-FFF2-40B4-BE49-F238E27FC236}">
                <a16:creationId xmlns:a16="http://schemas.microsoft.com/office/drawing/2014/main" id="{1029C17C-F3C6-492F-B215-38B0DD862FC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1190" y="4884763"/>
            <a:ext cx="2080157" cy="1353663"/>
          </a:xfrm>
          <a:prstGeom prst="rect">
            <a:avLst/>
          </a:prstGeom>
        </p:spPr>
      </p:pic>
      <p:sp>
        <p:nvSpPr>
          <p:cNvPr id="58" name="タイトル 1">
            <a:extLst>
              <a:ext uri="{FF2B5EF4-FFF2-40B4-BE49-F238E27FC236}">
                <a16:creationId xmlns:a16="http://schemas.microsoft.com/office/drawing/2014/main" id="{03469617-5472-4CCA-B25E-E57A9F05DD44}"/>
              </a:ext>
            </a:extLst>
          </p:cNvPr>
          <p:cNvSpPr txBox="1">
            <a:spLocks/>
          </p:cNvSpPr>
          <p:nvPr/>
        </p:nvSpPr>
        <p:spPr>
          <a:xfrm>
            <a:off x="4972623" y="4843076"/>
            <a:ext cx="2743522" cy="74754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※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フレーム意匠部材無しでも取り付け可能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9" name="タイトル 1">
            <a:extLst>
              <a:ext uri="{FF2B5EF4-FFF2-40B4-BE49-F238E27FC236}">
                <a16:creationId xmlns:a16="http://schemas.microsoft.com/office/drawing/2014/main" id="{8AC8E471-8E06-4283-8997-7D6C1DEA72AD}"/>
              </a:ext>
            </a:extLst>
          </p:cNvPr>
          <p:cNvSpPr txBox="1">
            <a:spLocks/>
          </p:cNvSpPr>
          <p:nvPr/>
        </p:nvSpPr>
        <p:spPr>
          <a:xfrm>
            <a:off x="5738877" y="5963405"/>
            <a:ext cx="2515526" cy="53932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フレーム意匠部材あり⇒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949537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新アイテム別ポイント</a:t>
            </a:r>
          </a:p>
        </p:txBody>
      </p:sp>
      <p:sp>
        <p:nvSpPr>
          <p:cNvPr id="20" name="タイトル 1"/>
          <p:cNvSpPr txBox="1">
            <a:spLocks/>
          </p:cNvSpPr>
          <p:nvPr/>
        </p:nvSpPr>
        <p:spPr>
          <a:xfrm>
            <a:off x="155489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■ガラス引戸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BBF14AB0-C36C-4986-A897-A31A18A986B3}"/>
              </a:ext>
            </a:extLst>
          </p:cNvPr>
          <p:cNvSpPr/>
          <p:nvPr/>
        </p:nvSpPr>
        <p:spPr>
          <a:xfrm>
            <a:off x="3871428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フレーム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F66AA0A2-44E9-404E-9B93-40E588E9DC19}"/>
              </a:ext>
            </a:extLst>
          </p:cNvPr>
          <p:cNvSpPr/>
          <p:nvPr/>
        </p:nvSpPr>
        <p:spPr>
          <a:xfrm>
            <a:off x="4986881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ルーフ</a:t>
            </a: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E0DF78D1-E622-410E-B411-FA175C4EC622}"/>
              </a:ext>
            </a:extLst>
          </p:cNvPr>
          <p:cNvSpPr/>
          <p:nvPr/>
        </p:nvSpPr>
        <p:spPr>
          <a:xfrm>
            <a:off x="6102334" y="318563"/>
            <a:ext cx="1044834" cy="322787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bg1"/>
                </a:solidFill>
              </a:rPr>
              <a:t>G</a:t>
            </a:r>
            <a:r>
              <a:rPr kumimoji="1" lang="ja-JP" altLang="en-US" sz="1200" b="1">
                <a:solidFill>
                  <a:schemeClr val="bg1"/>
                </a:solidFill>
              </a:rPr>
              <a:t>スクリーン</a:t>
            </a: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4F3F62F9-901D-43FF-BEA7-C95C135E37FD}"/>
              </a:ext>
            </a:extLst>
          </p:cNvPr>
          <p:cNvSpPr/>
          <p:nvPr/>
        </p:nvSpPr>
        <p:spPr>
          <a:xfrm>
            <a:off x="7217786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ウォール</a:t>
            </a:r>
          </a:p>
        </p:txBody>
      </p:sp>
      <p:pic>
        <p:nvPicPr>
          <p:cNvPr id="24" name="Picture 5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62236" y="4652514"/>
            <a:ext cx="2119716" cy="154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04511" y="2780979"/>
            <a:ext cx="2131806" cy="153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4511" y="4652514"/>
            <a:ext cx="1899588" cy="154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2651" y="3833215"/>
            <a:ext cx="4493962" cy="2311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2651" y="1344897"/>
            <a:ext cx="4503611" cy="2424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タイトル 1"/>
          <p:cNvSpPr txBox="1">
            <a:spLocks/>
          </p:cNvSpPr>
          <p:nvPr/>
        </p:nvSpPr>
        <p:spPr>
          <a:xfrm>
            <a:off x="155489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■ガラス引戸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2" name="楕円 26">
            <a:extLst>
              <a:ext uri="{FF2B5EF4-FFF2-40B4-BE49-F238E27FC236}">
                <a16:creationId xmlns:a16="http://schemas.microsoft.com/office/drawing/2014/main" id="{D0F4C941-F533-4FDA-933B-478F1789C625}"/>
              </a:ext>
            </a:extLst>
          </p:cNvPr>
          <p:cNvSpPr/>
          <p:nvPr/>
        </p:nvSpPr>
        <p:spPr>
          <a:xfrm>
            <a:off x="2310837" y="2556904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0D6C3CC5-E0B4-4408-9BEE-07C69CD76F85}"/>
              </a:ext>
            </a:extLst>
          </p:cNvPr>
          <p:cNvSpPr txBox="1"/>
          <p:nvPr/>
        </p:nvSpPr>
        <p:spPr>
          <a:xfrm>
            <a:off x="5154227" y="1361106"/>
            <a:ext cx="4582090" cy="1105003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txBody>
          <a:bodyPr wrap="square" rtlCol="0" anchor="ctr">
            <a:noAutofit/>
          </a:bodyPr>
          <a:lstStyle/>
          <a:p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フレームレスな引戸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や</a:t>
            </a: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ノイズレスな把手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で開放感のある離れの空間を演出。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ガラスルーム用に</a:t>
            </a: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掃除可能なエルボ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と</a:t>
            </a: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外側排水雨樋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を設定。</a:t>
            </a:r>
          </a:p>
          <a:p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ガラス引戸本体は</a:t>
            </a:r>
            <a:r>
              <a:rPr lang="en-US" altLang="ja-JP" sz="14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FAX</a:t>
            </a: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発注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となります。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0" name="楕円 26">
            <a:extLst>
              <a:ext uri="{FF2B5EF4-FFF2-40B4-BE49-F238E27FC236}">
                <a16:creationId xmlns:a16="http://schemas.microsoft.com/office/drawing/2014/main" id="{D0F4C941-F533-4FDA-933B-478F1789C625}"/>
              </a:ext>
            </a:extLst>
          </p:cNvPr>
          <p:cNvSpPr/>
          <p:nvPr/>
        </p:nvSpPr>
        <p:spPr>
          <a:xfrm>
            <a:off x="3225237" y="4776208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1" name="Picture 6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62236" y="2780979"/>
            <a:ext cx="2119716" cy="1534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タイトル 1"/>
          <p:cNvSpPr txBox="1">
            <a:spLocks/>
          </p:cNvSpPr>
          <p:nvPr/>
        </p:nvSpPr>
        <p:spPr>
          <a:xfrm>
            <a:off x="5154226" y="2556904"/>
            <a:ext cx="2092701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●デザインを損なわない隙間塞ぎ材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5" name="タイトル 1"/>
          <p:cNvSpPr txBox="1">
            <a:spLocks/>
          </p:cNvSpPr>
          <p:nvPr/>
        </p:nvSpPr>
        <p:spPr>
          <a:xfrm>
            <a:off x="7557375" y="2556904"/>
            <a:ext cx="2092701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●掃除可能なエルボ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6" name="タイトル 1"/>
          <p:cNvSpPr txBox="1">
            <a:spLocks/>
          </p:cNvSpPr>
          <p:nvPr/>
        </p:nvSpPr>
        <p:spPr>
          <a:xfrm>
            <a:off x="7557375" y="4402124"/>
            <a:ext cx="2092701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●ガラス引戸用外側排水雨樋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5154226" y="4428439"/>
            <a:ext cx="2092701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●美しく掴みやすい把手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005036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新アイテム別ポイント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F42CC5C2-28BD-4B1B-96BB-00FF921B2B38}"/>
              </a:ext>
            </a:extLst>
          </p:cNvPr>
          <p:cNvSpPr/>
          <p:nvPr/>
        </p:nvSpPr>
        <p:spPr>
          <a:xfrm>
            <a:off x="3871428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フレーム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3414F6C2-F4F7-4025-9025-4B1A8FB04392}"/>
              </a:ext>
            </a:extLst>
          </p:cNvPr>
          <p:cNvSpPr/>
          <p:nvPr/>
        </p:nvSpPr>
        <p:spPr>
          <a:xfrm>
            <a:off x="4986881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ルーフ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9B4B335D-6451-4ED3-BFEF-174A4C65D1F4}"/>
              </a:ext>
            </a:extLst>
          </p:cNvPr>
          <p:cNvSpPr/>
          <p:nvPr/>
        </p:nvSpPr>
        <p:spPr>
          <a:xfrm>
            <a:off x="6102334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スクリーン</a:t>
            </a: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77CC9585-8067-4E15-8B3A-F322B9A4FA96}"/>
              </a:ext>
            </a:extLst>
          </p:cNvPr>
          <p:cNvSpPr/>
          <p:nvPr/>
        </p:nvSpPr>
        <p:spPr>
          <a:xfrm>
            <a:off x="7217786" y="318563"/>
            <a:ext cx="1044834" cy="322787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bg1"/>
                </a:solidFill>
              </a:rPr>
              <a:t>G</a:t>
            </a:r>
            <a:r>
              <a:rPr kumimoji="1" lang="ja-JP" altLang="en-US" sz="1200" b="1">
                <a:solidFill>
                  <a:schemeClr val="bg1"/>
                </a:solidFill>
              </a:rPr>
              <a:t>ウォール</a:t>
            </a: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76970" y="3108534"/>
            <a:ext cx="2791153" cy="223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図 2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22312" y="1403222"/>
            <a:ext cx="1530978" cy="1530982"/>
          </a:xfrm>
          <a:prstGeom prst="rect">
            <a:avLst/>
          </a:prstGeom>
        </p:spPr>
      </p:pic>
      <p:pic>
        <p:nvPicPr>
          <p:cNvPr id="28" name="図 2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62652" y="1403222"/>
            <a:ext cx="1530978" cy="1530982"/>
          </a:xfrm>
          <a:prstGeom prst="rect">
            <a:avLst/>
          </a:prstGeom>
        </p:spPr>
      </p:pic>
      <p:pic>
        <p:nvPicPr>
          <p:cNvPr id="29" name="図 28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89615" y="1403221"/>
            <a:ext cx="1511970" cy="1530982"/>
          </a:xfrm>
          <a:prstGeom prst="rect">
            <a:avLst/>
          </a:prstGeom>
        </p:spPr>
      </p:pic>
      <p:sp>
        <p:nvSpPr>
          <p:cNvPr id="30" name="タイトル 1"/>
          <p:cNvSpPr txBox="1">
            <a:spLocks/>
          </p:cNvSpPr>
          <p:nvPr/>
        </p:nvSpPr>
        <p:spPr>
          <a:xfrm>
            <a:off x="279733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</a:t>
            </a:r>
            <a:r>
              <a:rPr lang="en-US" altLang="ja-JP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ウォール（セラミックタイル）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87EE75C0-5D8F-4A6B-B495-1967F45FE112}"/>
              </a:ext>
            </a:extLst>
          </p:cNvPr>
          <p:cNvSpPr txBox="1"/>
          <p:nvPr/>
        </p:nvSpPr>
        <p:spPr>
          <a:xfrm>
            <a:off x="7889615" y="1403221"/>
            <a:ext cx="1737534" cy="320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ja-JP" altLang="en-US" sz="12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フォグストーングレー</a:t>
            </a:r>
            <a:endParaRPr lang="en-US" altLang="ja-JP" sz="110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A97C5A89-8D4B-4494-B2FD-2940921F5B87}"/>
              </a:ext>
            </a:extLst>
          </p:cNvPr>
          <p:cNvSpPr txBox="1"/>
          <p:nvPr/>
        </p:nvSpPr>
        <p:spPr>
          <a:xfrm>
            <a:off x="6122313" y="1374340"/>
            <a:ext cx="1578508" cy="320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ja-JP" altLang="en-US" sz="12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グレーズグレー</a:t>
            </a:r>
            <a:endParaRPr lang="en-US" altLang="ja-JP" sz="110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5503AFDD-1230-480A-B579-2F58D0D0C4AD}"/>
              </a:ext>
            </a:extLst>
          </p:cNvPr>
          <p:cNvSpPr txBox="1"/>
          <p:nvPr/>
        </p:nvSpPr>
        <p:spPr>
          <a:xfrm>
            <a:off x="4355010" y="1394920"/>
            <a:ext cx="1578508" cy="320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ja-JP" altLang="en-US" sz="12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バサルトブラック</a:t>
            </a:r>
            <a:endParaRPr lang="en-US" altLang="ja-JP" sz="110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E26A6797-E257-454A-A631-EE172E65D4D2}"/>
              </a:ext>
            </a:extLst>
          </p:cNvPr>
          <p:cNvSpPr txBox="1"/>
          <p:nvPr/>
        </p:nvSpPr>
        <p:spPr>
          <a:xfrm>
            <a:off x="437876" y="1374008"/>
            <a:ext cx="3758107" cy="1569431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txBody>
          <a:bodyPr wrap="square" rtlCol="0" anchor="ctr">
            <a:noAutofit/>
          </a:bodyPr>
          <a:lstStyle/>
          <a:p>
            <a:r>
              <a:rPr lang="en-US" altLang="ja-JP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ウォール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は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セラミック・ラッピング共に乾式施工</a:t>
            </a:r>
            <a:endParaRPr lang="en-US" altLang="ja-JP" sz="1400" b="1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90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モジュールの時は覆われ、</a:t>
            </a:r>
            <a:r>
              <a:rPr lang="en-US" altLang="ja-JP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モジュールの時は露出される形で仕上げがなされる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42" name="Picture 2">
            <a:extLst>
              <a:ext uri="{FF2B5EF4-FFF2-40B4-BE49-F238E27FC236}">
                <a16:creationId xmlns:a16="http://schemas.microsoft.com/office/drawing/2014/main" id="{B0409406-364E-4D5C-A4A7-02F9AFE706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60960" y="3118178"/>
            <a:ext cx="2977175" cy="2229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E68C28F7-4D04-4F68-935C-D373CD3227CA}"/>
              </a:ext>
            </a:extLst>
          </p:cNvPr>
          <p:cNvSpPr txBox="1"/>
          <p:nvPr/>
        </p:nvSpPr>
        <p:spPr>
          <a:xfrm>
            <a:off x="345862" y="5404032"/>
            <a:ext cx="24352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90</a:t>
            </a:r>
            <a:r>
              <a:rPr lang="ja-JP" altLang="en-US" sz="12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角柱・</a:t>
            </a:r>
            <a:r>
              <a:rPr lang="en-US" altLang="ja-JP" sz="12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 sz="12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角フレーム</a:t>
            </a:r>
            <a:endParaRPr lang="en-US" altLang="ja-JP" sz="1200" b="1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フレームのみ露出</a:t>
            </a:r>
            <a:endParaRPr lang="en-US" altLang="ja-JP" sz="11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3E04A6E3-C02D-422D-B7CF-1FF80384B6C7}"/>
              </a:ext>
            </a:extLst>
          </p:cNvPr>
          <p:cNvSpPr txBox="1"/>
          <p:nvPr/>
        </p:nvSpPr>
        <p:spPr>
          <a:xfrm>
            <a:off x="3348388" y="5404032"/>
            <a:ext cx="2328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角柱・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角フレーム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柱・フレーム共に露出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382298CB-F466-4926-B38D-9589BAAC27AC}"/>
              </a:ext>
            </a:extLst>
          </p:cNvPr>
          <p:cNvSpPr txBox="1"/>
          <p:nvPr/>
        </p:nvSpPr>
        <p:spPr>
          <a:xfrm>
            <a:off x="6602955" y="5404032"/>
            <a:ext cx="2512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90</a:t>
            </a:r>
            <a:r>
              <a:rPr lang="ja-JP" altLang="en-US" sz="12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角柱・</a:t>
            </a:r>
            <a:r>
              <a:rPr lang="en-US" altLang="ja-JP" sz="12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90×150</a:t>
            </a:r>
            <a:r>
              <a:rPr lang="ja-JP" altLang="en-US" sz="12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フレーム</a:t>
            </a:r>
            <a:endParaRPr lang="en-US" altLang="ja-JP" sz="1200" b="1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柱・フレーム共に露出なし</a:t>
            </a:r>
            <a:endParaRPr lang="en-US" altLang="ja-JP" sz="12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48" name="Picture 2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7876" y="3119898"/>
            <a:ext cx="2805556" cy="2226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40982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新アイテム別ポイント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6E0F5F2B-E03D-437F-93B6-71FEFBB272C2}"/>
              </a:ext>
            </a:extLst>
          </p:cNvPr>
          <p:cNvSpPr/>
          <p:nvPr/>
        </p:nvSpPr>
        <p:spPr>
          <a:xfrm>
            <a:off x="3871428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フレーム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94A30BFD-D2CD-4F3D-85DD-5B7F9647DDC3}"/>
              </a:ext>
            </a:extLst>
          </p:cNvPr>
          <p:cNvSpPr/>
          <p:nvPr/>
        </p:nvSpPr>
        <p:spPr>
          <a:xfrm>
            <a:off x="4986881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ルーフ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F2D20111-E87F-4ADC-BA29-E792565CE27D}"/>
              </a:ext>
            </a:extLst>
          </p:cNvPr>
          <p:cNvSpPr/>
          <p:nvPr/>
        </p:nvSpPr>
        <p:spPr>
          <a:xfrm>
            <a:off x="6102334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スクリーン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8FF85A4-B89F-457F-9739-A09D23127654}"/>
              </a:ext>
            </a:extLst>
          </p:cNvPr>
          <p:cNvSpPr/>
          <p:nvPr/>
        </p:nvSpPr>
        <p:spPr>
          <a:xfrm>
            <a:off x="7217786" y="318563"/>
            <a:ext cx="1044834" cy="322787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bg1"/>
                </a:solidFill>
              </a:rPr>
              <a:t>G</a:t>
            </a:r>
            <a:r>
              <a:rPr kumimoji="1" lang="ja-JP" altLang="en-US" sz="1200" b="1">
                <a:solidFill>
                  <a:schemeClr val="bg1"/>
                </a:solidFill>
              </a:rPr>
              <a:t>ウォール</a:t>
            </a: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3344" y="1355777"/>
            <a:ext cx="3724792" cy="2156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3345" y="3749964"/>
            <a:ext cx="3725558" cy="2469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タイトル 1"/>
          <p:cNvSpPr txBox="1">
            <a:spLocks/>
          </p:cNvSpPr>
          <p:nvPr/>
        </p:nvSpPr>
        <p:spPr>
          <a:xfrm>
            <a:off x="155489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</a:t>
            </a:r>
            <a:r>
              <a:rPr lang="en-US" altLang="ja-JP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ウォール（ラッピングボード）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3" name="楕円 22">
            <a:extLst>
              <a:ext uri="{FF2B5EF4-FFF2-40B4-BE49-F238E27FC236}">
                <a16:creationId xmlns:a16="http://schemas.microsoft.com/office/drawing/2014/main" id="{F7DFEE14-562A-453F-9595-572B4733E5E1}"/>
              </a:ext>
            </a:extLst>
          </p:cNvPr>
          <p:cNvSpPr/>
          <p:nvPr/>
        </p:nvSpPr>
        <p:spPr>
          <a:xfrm>
            <a:off x="3074294" y="2180842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楕円 23">
            <a:extLst>
              <a:ext uri="{FF2B5EF4-FFF2-40B4-BE49-F238E27FC236}">
                <a16:creationId xmlns:a16="http://schemas.microsoft.com/office/drawing/2014/main" id="{45BC20DC-826B-4B3E-9741-0539882D72E3}"/>
              </a:ext>
            </a:extLst>
          </p:cNvPr>
          <p:cNvSpPr/>
          <p:nvPr/>
        </p:nvSpPr>
        <p:spPr>
          <a:xfrm>
            <a:off x="2007290" y="4585023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1AAA9B20-4EA3-4523-9000-FA479E4951C7}"/>
              </a:ext>
            </a:extLst>
          </p:cNvPr>
          <p:cNvSpPr txBox="1"/>
          <p:nvPr/>
        </p:nvSpPr>
        <p:spPr>
          <a:xfrm>
            <a:off x="4440958" y="1331734"/>
            <a:ext cx="5027168" cy="779124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txBody>
          <a:bodyPr wrap="square" rtlCol="0" anchor="ctr">
            <a:noAutofit/>
          </a:bodyPr>
          <a:lstStyle/>
          <a:p>
            <a:r>
              <a:rPr lang="en-US" altLang="ja-JP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ウォールの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ラッピングボード仕様</a:t>
            </a:r>
            <a:endParaRPr lang="en-US" altLang="ja-JP" sz="1400" b="1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ボード天井材との相性が抜群</a:t>
            </a:r>
          </a:p>
          <a:p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下地材が不要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なため、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セラミックタイルに比べ省施工</a:t>
            </a:r>
            <a:endParaRPr lang="en-US" altLang="ja-JP" sz="1400" b="1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46" name="図 45">
            <a:extLst>
              <a:ext uri="{FF2B5EF4-FFF2-40B4-BE49-F238E27FC236}">
                <a16:creationId xmlns:a16="http://schemas.microsoft.com/office/drawing/2014/main" id="{DB587426-C533-4648-B94F-59E4B7C66BB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934"/>
          <a:stretch/>
        </p:blipFill>
        <p:spPr>
          <a:xfrm>
            <a:off x="4440958" y="2387699"/>
            <a:ext cx="5078362" cy="1787748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D89D078D-DC2C-4590-9C76-182E4D87790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40958" y="4494969"/>
            <a:ext cx="5033636" cy="1787748"/>
          </a:xfrm>
          <a:prstGeom prst="rect">
            <a:avLst/>
          </a:prstGeom>
        </p:spPr>
      </p:pic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7ED028EE-BB2B-432C-BF5C-123335A69B65}"/>
              </a:ext>
            </a:extLst>
          </p:cNvPr>
          <p:cNvSpPr txBox="1"/>
          <p:nvPr/>
        </p:nvSpPr>
        <p:spPr>
          <a:xfrm>
            <a:off x="6967045" y="2794360"/>
            <a:ext cx="941887" cy="833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altLang="ja-JP" sz="14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90×150</a:t>
            </a:r>
          </a:p>
          <a:p>
            <a:pPr algn="ctr">
              <a:lnSpc>
                <a:spcPts val="2000"/>
              </a:lnSpc>
            </a:pPr>
            <a:r>
              <a:rPr lang="ja-JP" altLang="en-US" sz="14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フレーム</a:t>
            </a:r>
            <a:endParaRPr lang="en-US" altLang="ja-JP" sz="1400" b="1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ts val="2000"/>
              </a:lnSpc>
            </a:pPr>
            <a:r>
              <a:rPr lang="ja-JP" altLang="en-US" sz="14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断面</a:t>
            </a:r>
            <a:endParaRPr lang="en-US" altLang="ja-JP" sz="120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A79CB4DB-AF1F-46A1-9072-4482E3EEFE6F}"/>
              </a:ext>
            </a:extLst>
          </p:cNvPr>
          <p:cNvSpPr txBox="1"/>
          <p:nvPr/>
        </p:nvSpPr>
        <p:spPr>
          <a:xfrm>
            <a:off x="6967045" y="4933253"/>
            <a:ext cx="941887" cy="833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altLang="ja-JP" sz="14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90×150</a:t>
            </a:r>
          </a:p>
          <a:p>
            <a:pPr algn="ctr">
              <a:lnSpc>
                <a:spcPts val="2000"/>
              </a:lnSpc>
            </a:pPr>
            <a:r>
              <a:rPr lang="ja-JP" altLang="en-US" sz="14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フレーム</a:t>
            </a:r>
            <a:endParaRPr lang="en-US" altLang="ja-JP" sz="1400" b="1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ts val="2000"/>
              </a:lnSpc>
            </a:pPr>
            <a:r>
              <a:rPr lang="ja-JP" altLang="en-US" sz="14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断面</a:t>
            </a:r>
            <a:endParaRPr lang="en-US" altLang="ja-JP" sz="120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C5296F41-A2D1-4FA9-9A36-B27F49848BA3}"/>
              </a:ext>
            </a:extLst>
          </p:cNvPr>
          <p:cNvSpPr txBox="1"/>
          <p:nvPr/>
        </p:nvSpPr>
        <p:spPr>
          <a:xfrm>
            <a:off x="4393845" y="2096772"/>
            <a:ext cx="3003380" cy="320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▼セラミックタイルの場合</a:t>
            </a:r>
            <a:endParaRPr lang="en-US" altLang="ja-JP" sz="1200">
              <a:solidFill>
                <a:schemeClr val="tx1">
                  <a:lumMod val="50000"/>
                  <a:lumOff val="5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BFB03359-9148-4A69-AB5C-EA1D2590E872}"/>
              </a:ext>
            </a:extLst>
          </p:cNvPr>
          <p:cNvSpPr txBox="1"/>
          <p:nvPr/>
        </p:nvSpPr>
        <p:spPr>
          <a:xfrm>
            <a:off x="4393845" y="4213940"/>
            <a:ext cx="3003380" cy="320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▼ラッピングボードの場合</a:t>
            </a:r>
            <a:endParaRPr lang="en-US" altLang="ja-JP" sz="1200">
              <a:solidFill>
                <a:schemeClr val="tx1">
                  <a:lumMod val="50000"/>
                  <a:lumOff val="5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2" name="正方形/長方形 51">
            <a:extLst>
              <a:ext uri="{FF2B5EF4-FFF2-40B4-BE49-F238E27FC236}">
                <a16:creationId xmlns:a16="http://schemas.microsoft.com/office/drawing/2014/main" id="{1283DC90-94C3-4571-9747-7987E922848A}"/>
              </a:ext>
            </a:extLst>
          </p:cNvPr>
          <p:cNvSpPr/>
          <p:nvPr/>
        </p:nvSpPr>
        <p:spPr>
          <a:xfrm>
            <a:off x="4440958" y="2387699"/>
            <a:ext cx="2156257" cy="1787748"/>
          </a:xfrm>
          <a:prstGeom prst="rect">
            <a:avLst/>
          </a:prstGeom>
          <a:solidFill>
            <a:srgbClr val="2128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AA4E5C4E-4870-4B40-B3D2-94FB7F0AC29A}"/>
              </a:ext>
            </a:extLst>
          </p:cNvPr>
          <p:cNvSpPr txBox="1"/>
          <p:nvPr/>
        </p:nvSpPr>
        <p:spPr>
          <a:xfrm>
            <a:off x="4379786" y="2857305"/>
            <a:ext cx="3003380" cy="57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ja-JP" altLang="en-US" sz="14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アルミ樹脂複合版（下地材）</a:t>
            </a:r>
            <a:endParaRPr lang="en-US" altLang="ja-JP" sz="1400" b="1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lnSpc>
                <a:spcPts val="2000"/>
              </a:lnSpc>
            </a:pPr>
            <a:r>
              <a:rPr lang="ja-JP" altLang="en-US" sz="14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＋セラミックタイル           ⇒</a:t>
            </a:r>
            <a:endParaRPr lang="en-US" altLang="ja-JP" sz="120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4" name="楕円 27">
            <a:extLst>
              <a:ext uri="{FF2B5EF4-FFF2-40B4-BE49-F238E27FC236}">
                <a16:creationId xmlns:a16="http://schemas.microsoft.com/office/drawing/2014/main" id="{F5A4C4C1-766E-4716-8599-31F331621367}"/>
              </a:ext>
            </a:extLst>
          </p:cNvPr>
          <p:cNvSpPr/>
          <p:nvPr/>
        </p:nvSpPr>
        <p:spPr>
          <a:xfrm>
            <a:off x="6540689" y="2470918"/>
            <a:ext cx="374374" cy="374374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A0BBCC4A-87FC-4A87-9DCA-DDECA5B7B10B}"/>
              </a:ext>
            </a:extLst>
          </p:cNvPr>
          <p:cNvSpPr txBox="1"/>
          <p:nvPr/>
        </p:nvSpPr>
        <p:spPr>
          <a:xfrm>
            <a:off x="5259240" y="2478759"/>
            <a:ext cx="1523618" cy="31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ja-JP" altLang="en-US" sz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ビス打ち＋接着剤</a:t>
            </a:r>
            <a:endParaRPr lang="en-US" altLang="ja-JP" sz="120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21D3B45B-10B8-44A8-AD12-7641F6A3E213}"/>
              </a:ext>
            </a:extLst>
          </p:cNvPr>
          <p:cNvSpPr/>
          <p:nvPr/>
        </p:nvSpPr>
        <p:spPr>
          <a:xfrm>
            <a:off x="4440958" y="4494969"/>
            <a:ext cx="2156257" cy="1787748"/>
          </a:xfrm>
          <a:prstGeom prst="rect">
            <a:avLst/>
          </a:prstGeom>
          <a:solidFill>
            <a:srgbClr val="2128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楕円 30">
            <a:extLst>
              <a:ext uri="{FF2B5EF4-FFF2-40B4-BE49-F238E27FC236}">
                <a16:creationId xmlns:a16="http://schemas.microsoft.com/office/drawing/2014/main" id="{32461EB0-D5C5-42B8-8AAA-284E6D563073}"/>
              </a:ext>
            </a:extLst>
          </p:cNvPr>
          <p:cNvSpPr/>
          <p:nvPr/>
        </p:nvSpPr>
        <p:spPr>
          <a:xfrm>
            <a:off x="6540689" y="4558009"/>
            <a:ext cx="374374" cy="374374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509D6E46-1B7D-4A26-A0D7-4E135FE650E7}"/>
              </a:ext>
            </a:extLst>
          </p:cNvPr>
          <p:cNvSpPr txBox="1"/>
          <p:nvPr/>
        </p:nvSpPr>
        <p:spPr>
          <a:xfrm>
            <a:off x="5655328" y="4585023"/>
            <a:ext cx="941887" cy="31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ja-JP" altLang="en-US" sz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両面テープ</a:t>
            </a:r>
            <a:endParaRPr lang="en-US" altLang="ja-JP" sz="120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037E4C15-8EB1-4517-ADAB-A29D9394CC4D}"/>
              </a:ext>
            </a:extLst>
          </p:cNvPr>
          <p:cNvSpPr txBox="1"/>
          <p:nvPr/>
        </p:nvSpPr>
        <p:spPr>
          <a:xfrm>
            <a:off x="4867452" y="5484378"/>
            <a:ext cx="3003380" cy="320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ja-JP" altLang="en-US" sz="14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ラッピングボードのみ⇒</a:t>
            </a:r>
            <a:endParaRPr lang="en-US" altLang="ja-JP" sz="120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48BA5964-90B2-41EF-94F8-531A2E88C385}"/>
              </a:ext>
            </a:extLst>
          </p:cNvPr>
          <p:cNvSpPr/>
          <p:nvPr/>
        </p:nvSpPr>
        <p:spPr>
          <a:xfrm>
            <a:off x="8297326" y="4494969"/>
            <a:ext cx="1170800" cy="1787748"/>
          </a:xfrm>
          <a:prstGeom prst="rect">
            <a:avLst/>
          </a:prstGeom>
          <a:solidFill>
            <a:srgbClr val="2128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9150BCC6-61FC-4279-9948-49DE5CD9969E}"/>
              </a:ext>
            </a:extLst>
          </p:cNvPr>
          <p:cNvSpPr/>
          <p:nvPr/>
        </p:nvSpPr>
        <p:spPr>
          <a:xfrm>
            <a:off x="8297326" y="2387699"/>
            <a:ext cx="1170800" cy="1787748"/>
          </a:xfrm>
          <a:prstGeom prst="rect">
            <a:avLst/>
          </a:prstGeom>
          <a:solidFill>
            <a:srgbClr val="2128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0740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新アイテム別ポイント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CB802B0-48D5-49BF-801F-10C5D03BACD5}"/>
              </a:ext>
            </a:extLst>
          </p:cNvPr>
          <p:cNvSpPr txBox="1"/>
          <p:nvPr/>
        </p:nvSpPr>
        <p:spPr>
          <a:xfrm>
            <a:off x="5879411" y="5860376"/>
            <a:ext cx="3325488" cy="320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サイズ等のより詳しい情報は補足資料へ</a:t>
            </a:r>
            <a:endParaRPr lang="en-US" altLang="ja-JP" sz="1200">
              <a:solidFill>
                <a:schemeClr val="tx1">
                  <a:lumMod val="50000"/>
                  <a:lumOff val="5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2C8584FC-83AE-4497-A18E-C57C16FA6F60}"/>
              </a:ext>
            </a:extLst>
          </p:cNvPr>
          <p:cNvSpPr/>
          <p:nvPr/>
        </p:nvSpPr>
        <p:spPr>
          <a:xfrm>
            <a:off x="3871428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フレーム</a:t>
            </a: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A5458117-4206-4A09-B7CD-1555C69219FB}"/>
              </a:ext>
            </a:extLst>
          </p:cNvPr>
          <p:cNvSpPr/>
          <p:nvPr/>
        </p:nvSpPr>
        <p:spPr>
          <a:xfrm>
            <a:off x="4986881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ルーフ</a:t>
            </a: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5951E84F-E3E8-406B-8489-2B96D5EB2899}"/>
              </a:ext>
            </a:extLst>
          </p:cNvPr>
          <p:cNvSpPr/>
          <p:nvPr/>
        </p:nvSpPr>
        <p:spPr>
          <a:xfrm>
            <a:off x="6102334" y="318563"/>
            <a:ext cx="1044834" cy="322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accent1"/>
                </a:solidFill>
              </a:rPr>
              <a:t>G</a:t>
            </a:r>
            <a:r>
              <a:rPr kumimoji="1" lang="ja-JP" altLang="en-US" sz="1200" b="1">
                <a:solidFill>
                  <a:schemeClr val="accent1"/>
                </a:solidFill>
              </a:rPr>
              <a:t>スクリーン</a:t>
            </a: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9A54A30E-771D-4A9E-B63E-7F3CFCEA0A7D}"/>
              </a:ext>
            </a:extLst>
          </p:cNvPr>
          <p:cNvSpPr/>
          <p:nvPr/>
        </p:nvSpPr>
        <p:spPr>
          <a:xfrm>
            <a:off x="7217786" y="318563"/>
            <a:ext cx="1044834" cy="322787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>
                <a:solidFill>
                  <a:schemeClr val="bg1"/>
                </a:solidFill>
              </a:rPr>
              <a:t>G</a:t>
            </a:r>
            <a:r>
              <a:rPr kumimoji="1" lang="ja-JP" altLang="en-US" sz="1200" b="1">
                <a:solidFill>
                  <a:schemeClr val="bg1"/>
                </a:solidFill>
              </a:rPr>
              <a:t>ウォール</a:t>
            </a:r>
          </a:p>
        </p:txBody>
      </p:sp>
      <p:sp>
        <p:nvSpPr>
          <p:cNvPr id="27" name="タイトル 1">
            <a:extLst>
              <a:ext uri="{FF2B5EF4-FFF2-40B4-BE49-F238E27FC236}">
                <a16:creationId xmlns:a16="http://schemas.microsoft.com/office/drawing/2014/main" id="{2A658B3E-C7A8-49EB-BE2B-D8E31B80916A}"/>
              </a:ext>
            </a:extLst>
          </p:cNvPr>
          <p:cNvSpPr txBox="1">
            <a:spLocks/>
          </p:cNvSpPr>
          <p:nvPr/>
        </p:nvSpPr>
        <p:spPr>
          <a:xfrm>
            <a:off x="381424" y="5466865"/>
            <a:ext cx="4305672" cy="74754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sz="120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ウォールとふかし壁のセラミック</a:t>
            </a:r>
            <a:r>
              <a:rPr lang="en-US" altLang="ja-JP" sz="120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/</a:t>
            </a:r>
            <a:r>
              <a:rPr lang="ja-JP" altLang="en-US" sz="120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ラッピングの組み合わせは自由</a:t>
            </a:r>
            <a:endParaRPr lang="en-US" altLang="ja-JP" sz="1200" b="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二等辺三角形 27">
            <a:hlinkClick r:id="rId3" action="ppaction://hlinksldjump"/>
            <a:extLst>
              <a:ext uri="{FF2B5EF4-FFF2-40B4-BE49-F238E27FC236}">
                <a16:creationId xmlns:a16="http://schemas.microsoft.com/office/drawing/2014/main" id="{D3CECD26-DC57-463F-A241-325FB6CEB762}"/>
              </a:ext>
            </a:extLst>
          </p:cNvPr>
          <p:cNvSpPr/>
          <p:nvPr/>
        </p:nvSpPr>
        <p:spPr>
          <a:xfrm rot="5400000">
            <a:off x="9036602" y="5815135"/>
            <a:ext cx="449320" cy="387345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51873" y="1417019"/>
            <a:ext cx="2562271" cy="2146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7871" y="3901341"/>
            <a:ext cx="2153139" cy="155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90962" y="3897139"/>
            <a:ext cx="2134215" cy="1561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7873" y="1427107"/>
            <a:ext cx="4387313" cy="1533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タイトル 1"/>
          <p:cNvSpPr txBox="1">
            <a:spLocks/>
          </p:cNvSpPr>
          <p:nvPr/>
        </p:nvSpPr>
        <p:spPr>
          <a:xfrm>
            <a:off x="282395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■ふかし壁（オプション）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32" name="直線コネクタ 31"/>
          <p:cNvCxnSpPr>
            <a:cxnSpLocks/>
          </p:cNvCxnSpPr>
          <p:nvPr/>
        </p:nvCxnSpPr>
        <p:spPr>
          <a:xfrm>
            <a:off x="4944048" y="1447800"/>
            <a:ext cx="0" cy="4283599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>
            <a:extLst>
              <a:ext uri="{FF2B5EF4-FFF2-40B4-BE49-F238E27FC236}">
                <a16:creationId xmlns:a16="http://schemas.microsoft.com/office/drawing/2014/main" id="{84A8A45A-F51E-4F1E-8750-3BD8B1983AE3}"/>
              </a:ext>
            </a:extLst>
          </p:cNvPr>
          <p:cNvSpPr txBox="1">
            <a:spLocks/>
          </p:cNvSpPr>
          <p:nvPr/>
        </p:nvSpPr>
        <p:spPr>
          <a:xfrm>
            <a:off x="4944048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■スマート宅配ポスト枠（オプション）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34" name="図 33">
            <a:extLst>
              <a:ext uri="{FF2B5EF4-FFF2-40B4-BE49-F238E27FC236}">
                <a16:creationId xmlns:a16="http://schemas.microsoft.com/office/drawing/2014/main" id="{7F53F350-658A-4082-8EF0-EFC1632F550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84985" y="1417020"/>
            <a:ext cx="1783141" cy="2146731"/>
          </a:xfrm>
          <a:prstGeom prst="rect">
            <a:avLst/>
          </a:prstGeom>
        </p:spPr>
      </p:pic>
      <p:pic>
        <p:nvPicPr>
          <p:cNvPr id="35" name="Picture 2" descr="https://dl.boxcloud.com/api/2.0/internal_files/733055079999/versions/780440864799/representations/jpg_paged_2048x2048/content/1.jpg?access_token=1!vQANv53CTT4rGGwwMGKX9my56751_AraJrOmo4pfFFxirxyrOQg0rRFj_qjuCXmcDGIIEwXN-usI-iFxGHwFIOlsguPWybIvM9utK8LOIPgFpDDr1Icg4r3iJRj2zbHYHgeGyKCQgov71M_v_KRP9rRzMkCyXrNhsYb6oetOLeFnOiAP0AiQbqlLeK0gSoPtsthqJcbLRrD6ZmRobOgB_op5fhnZSMzO7n-tHr3mSdnBEHhV9XewPGhw0crn_CEI_iGpLtQoyE1PsH6aE4Sqp-imJQ4qkncxkpJDmrCvdXf5eRuWsB2y-XBpQa6qPwNTuw9Q9ofFFeeegODc5p6kiXUkVVfXRn6wpwSAuVnDk21v--2OOXkTQERq7Ycyz_itFojbcI2OGTUXwZ-GfiZcQVlIDeAibw8grV7GdC1HZdB2MXlCOwaRjH_sbJmyv8i7arbQGZzxXSktOzOyoArMhMipJgB_x8e0M_apywY1Zt9OTE-0nwuw9SNuf5k-xaS3s46WDDWkLpyGOKp5GrU7fOQzKeUwVdDCS_9nNC2MjLK8Cty-Xzfx7Ypq_mJ481AehW3yrdKyMGHVjZLmUr0lCoB1Mkp4GqGrawbabkWuCK4ZjIomWmN6gaNO3ecmUEUXxnKAtqLTi0R5BYiwTD3AlfjKbKDQOJ3sw73xN_3mGUZoBw..&amp;box_client_name=box-content-preview&amp;box_client_version=2.52.0">
            <a:extLst>
              <a:ext uri="{FF2B5EF4-FFF2-40B4-BE49-F238E27FC236}">
                <a16:creationId xmlns:a16="http://schemas.microsoft.com/office/drawing/2014/main" id="{AEF61E51-CE0B-4B1F-A16A-65BE06824B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62911" y="3631373"/>
            <a:ext cx="2556940" cy="1557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4ECCEB74-0936-44D4-9798-D1EE4A87578D}"/>
              </a:ext>
            </a:extLst>
          </p:cNvPr>
          <p:cNvSpPr txBox="1"/>
          <p:nvPr/>
        </p:nvSpPr>
        <p:spPr>
          <a:xfrm>
            <a:off x="5099529" y="5250637"/>
            <a:ext cx="4368598" cy="480762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txBody>
          <a:bodyPr wrap="square" rtlCol="0" anchor="ctr">
            <a:noAutofit/>
          </a:bodyPr>
          <a:lstStyle/>
          <a:p>
            <a:r>
              <a:rPr lang="en-US" altLang="ja-JP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ウォール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には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スマート宅配ポスト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埋め込む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事が可能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2326709-F13A-41B0-8B80-E9C29F79726F}"/>
              </a:ext>
            </a:extLst>
          </p:cNvPr>
          <p:cNvSpPr txBox="1"/>
          <p:nvPr/>
        </p:nvSpPr>
        <p:spPr>
          <a:xfrm>
            <a:off x="437873" y="3048055"/>
            <a:ext cx="4387311" cy="761889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txBody>
          <a:bodyPr wrap="square" rtlCol="0" anchor="ctr">
            <a:noAutofit/>
          </a:bodyPr>
          <a:lstStyle/>
          <a:p>
            <a:r>
              <a:rPr lang="en-US" altLang="ja-JP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ウォール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（セラミック・ラッピング両方）に取り付けられる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ラインライト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を仕込んだ</a:t>
            </a:r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ふかし壁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空間をより上質に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仕上げた提案が可能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39" name="Picture 2" descr="https://dl.boxcloud.com/api/2.0/internal_files/730036519905/versions/777003192705/representations/jpg_paged_2048x2048/content/1.jpg?access_token=1!WbJsR3FMl3l7SyhcCbKTXCSXFUuxw-jvAEAvfWpDX61JXsZFvl2hHWi0LqC2UMJhZxyPleMv23fGY0Sc0pmzRNamzqdz6jdaWMuyLh3sxZz6kijlcW4molscqZR7fApwnAdZlh_NhxHYLCYRKZDXBunWgD9opFx1axbFs9ArtBw0VU83Ezbh9ji8GGT8vCjHacLmocWlUesLpZBP2b9zRxAOlYKa4oIKd7MkCG034z1fAqTREgwzK7JuWgQZssDtglLPRr_bYBj3GPSN2cAv-9n0EPMe1rUkktaCAm2jp6qZQTGAytOdDCyxTnOzus3Wl6paDRntqysBZgXYY5F9GKQKyGjbf2bJni6PJJy0PxlMzzrb1jNlkaExDlmPgtia-HgqebImvrvOOGLgbBVhVgS64j2EZ5OzF0JjtO8w7dsqeQmLMrJ-u1nUTAlva_HbUwhHEETgVhjrKMrBnt1CACHukB8cJrIWaEfCl41-dK8voWiHpzw3z253ESpATTuAR5wswRgUDxw8qfHLOC7ddUeULHK8TkxrH9QZqEPf1L23xzYsS2T0GO0oW3ZzIBZ8OEPqb-nwNrM6M-7SZLem35IIMDDMyGutqjFxN8ZnC9L1BNJDEP9Ir8QQsIkWU7s0JOcbAJFL1nkswrMFg_7P_QuALOptDCG1BVpsGWYA3nDb6A..&amp;box_client_name=box-content-preview&amp;box_client_version=2.52.0">
            <a:extLst>
              <a:ext uri="{FF2B5EF4-FFF2-40B4-BE49-F238E27FC236}">
                <a16:creationId xmlns:a16="http://schemas.microsoft.com/office/drawing/2014/main" id="{EE23A100-37AF-42EE-9681-0869EFBE7B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84985" y="3636958"/>
            <a:ext cx="1783129" cy="155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8471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新アイテム詳細</a:t>
            </a:r>
          </a:p>
        </p:txBody>
      </p:sp>
      <p:sp>
        <p:nvSpPr>
          <p:cNvPr id="30" name="二等辺三角形 29">
            <a:hlinkClick r:id="rId3" action="ppaction://hlinksldjump"/>
            <a:extLst>
              <a:ext uri="{FF2B5EF4-FFF2-40B4-BE49-F238E27FC236}">
                <a16:creationId xmlns:a16="http://schemas.microsoft.com/office/drawing/2014/main" id="{83656C4A-390F-4FB3-BE86-B97D6A80AA9A}"/>
              </a:ext>
            </a:extLst>
          </p:cNvPr>
          <p:cNvSpPr/>
          <p:nvPr/>
        </p:nvSpPr>
        <p:spPr>
          <a:xfrm rot="16200000">
            <a:off x="5358605" y="427966"/>
            <a:ext cx="523218" cy="451050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2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15883" y="2328096"/>
            <a:ext cx="1703987" cy="2231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19225" y="4904244"/>
            <a:ext cx="2151275" cy="1315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タイトル 1"/>
          <p:cNvSpPr txBox="1">
            <a:spLocks/>
          </p:cNvSpPr>
          <p:nvPr/>
        </p:nvSpPr>
        <p:spPr>
          <a:xfrm>
            <a:off x="155489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</a:t>
            </a:r>
            <a:r>
              <a:rPr lang="en-US" altLang="ja-JP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角柱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1" name="タイトル 1"/>
          <p:cNvSpPr txBox="1">
            <a:spLocks/>
          </p:cNvSpPr>
          <p:nvPr/>
        </p:nvSpPr>
        <p:spPr>
          <a:xfrm>
            <a:off x="4926355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</a:t>
            </a:r>
            <a:r>
              <a:rPr lang="en-US" altLang="ja-JP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フレーム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9294" y="1274472"/>
            <a:ext cx="3657604" cy="66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タイトル 1"/>
          <p:cNvSpPr txBox="1">
            <a:spLocks/>
          </p:cNvSpPr>
          <p:nvPr/>
        </p:nvSpPr>
        <p:spPr>
          <a:xfrm>
            <a:off x="250739" y="1284158"/>
            <a:ext cx="1562374" cy="56369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■色展開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（</a:t>
            </a:r>
            <a:r>
              <a:rPr lang="en-US" altLang="ja-JP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8</a:t>
            </a:r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色）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4" name="タイトル 1"/>
          <p:cNvSpPr txBox="1">
            <a:spLocks/>
          </p:cNvSpPr>
          <p:nvPr/>
        </p:nvSpPr>
        <p:spPr>
          <a:xfrm>
            <a:off x="250739" y="1947412"/>
            <a:ext cx="2223810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■サイズ・ポイント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5" name="タイトル 1"/>
          <p:cNvSpPr txBox="1">
            <a:spLocks/>
          </p:cNvSpPr>
          <p:nvPr/>
        </p:nvSpPr>
        <p:spPr>
          <a:xfrm>
            <a:off x="2353303" y="3521484"/>
            <a:ext cx="2800923" cy="942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ポイント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・重厚感ある空間を生む基本アイテム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・フリールーフ最大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6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スパン対応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・縦格子スクリーン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3m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4m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対応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・ワイドフレームの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本柱対応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6" name="タイトル 1"/>
          <p:cNvSpPr txBox="1">
            <a:spLocks/>
          </p:cNvSpPr>
          <p:nvPr/>
        </p:nvSpPr>
        <p:spPr>
          <a:xfrm>
            <a:off x="5065237" y="1947412"/>
            <a:ext cx="2044941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■商品仕様・ポイント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2353303" y="2277709"/>
            <a:ext cx="2800923" cy="942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サイズ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D150×W150mm</a:t>
            </a:r>
          </a:p>
          <a:p>
            <a:endParaRPr lang="en-US" altLang="ja-JP" sz="4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H24:2,450mm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（中間用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:2,300mm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H29:2,905mm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（中間用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:2,755mm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8" name="タイトル 1"/>
          <p:cNvSpPr txBox="1">
            <a:spLocks/>
          </p:cNvSpPr>
          <p:nvPr/>
        </p:nvSpPr>
        <p:spPr>
          <a:xfrm>
            <a:off x="7105077" y="3521484"/>
            <a:ext cx="2800923" cy="942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ポイント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・重厚感ある空間を生む基本アイテム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・フリールーフ最大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6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スパン対応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・縦格子スクリーン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3m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4m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対応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・デザイン格子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30×150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取付可能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9" name="タイトル 1"/>
          <p:cNvSpPr txBox="1">
            <a:spLocks/>
          </p:cNvSpPr>
          <p:nvPr/>
        </p:nvSpPr>
        <p:spPr>
          <a:xfrm>
            <a:off x="7105077" y="2277709"/>
            <a:ext cx="2800923" cy="942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サイズ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D150×W150mm</a:t>
            </a:r>
          </a:p>
          <a:p>
            <a:endParaRPr lang="en-US" altLang="ja-JP" sz="4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W20:1,910mm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W30:2,910mm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W40:3,910mm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W60:5,910mm</a:t>
            </a:r>
          </a:p>
        </p:txBody>
      </p:sp>
      <p:cxnSp>
        <p:nvCxnSpPr>
          <p:cNvPr id="50" name="直線コネクタ 49"/>
          <p:cNvCxnSpPr/>
          <p:nvPr/>
        </p:nvCxnSpPr>
        <p:spPr>
          <a:xfrm>
            <a:off x="4944048" y="837452"/>
            <a:ext cx="0" cy="538237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3107" y="1274472"/>
            <a:ext cx="3657604" cy="66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タイトル 1"/>
          <p:cNvSpPr txBox="1">
            <a:spLocks/>
          </p:cNvSpPr>
          <p:nvPr/>
        </p:nvSpPr>
        <p:spPr>
          <a:xfrm>
            <a:off x="5064552" y="1284158"/>
            <a:ext cx="1562374" cy="56369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■色展開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（</a:t>
            </a:r>
            <a:r>
              <a:rPr lang="en-US" altLang="ja-JP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8</a:t>
            </a:r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色）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1752" y="2406603"/>
            <a:ext cx="814093" cy="967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05538" y="2459846"/>
            <a:ext cx="1180833" cy="860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タイトル 1"/>
          <p:cNvSpPr txBox="1">
            <a:spLocks/>
          </p:cNvSpPr>
          <p:nvPr/>
        </p:nvSpPr>
        <p:spPr>
          <a:xfrm>
            <a:off x="381848" y="4649390"/>
            <a:ext cx="1760461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●ワイドフレームの柱として</a:t>
            </a:r>
            <a:endParaRPr lang="en-US" altLang="ja-JP" sz="1050" b="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6" name="タイトル 1"/>
          <p:cNvSpPr txBox="1">
            <a:spLocks/>
          </p:cNvSpPr>
          <p:nvPr/>
        </p:nvSpPr>
        <p:spPr>
          <a:xfrm>
            <a:off x="2661686" y="4649390"/>
            <a:ext cx="2184159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●スクリーン</a:t>
            </a:r>
            <a:r>
              <a:rPr lang="en-US" altLang="ja-JP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3m</a:t>
            </a:r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4m</a:t>
            </a:r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ピッチ対応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57" name="Picture 4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381" y="4893797"/>
            <a:ext cx="2009073" cy="1326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6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4381" y="2271372"/>
            <a:ext cx="1685036" cy="2206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楕円 22">
            <a:extLst>
              <a:ext uri="{FF2B5EF4-FFF2-40B4-BE49-F238E27FC236}">
                <a16:creationId xmlns:a16="http://schemas.microsoft.com/office/drawing/2014/main" id="{F7DFEE14-562A-453F-9595-572B4733E5E1}"/>
              </a:ext>
            </a:extLst>
          </p:cNvPr>
          <p:cNvSpPr/>
          <p:nvPr/>
        </p:nvSpPr>
        <p:spPr>
          <a:xfrm>
            <a:off x="778707" y="2867562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タイトル 1"/>
          <p:cNvSpPr txBox="1">
            <a:spLocks/>
          </p:cNvSpPr>
          <p:nvPr/>
        </p:nvSpPr>
        <p:spPr>
          <a:xfrm>
            <a:off x="5161097" y="4649390"/>
            <a:ext cx="2075513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●デザイン格子</a:t>
            </a:r>
            <a:r>
              <a:rPr lang="en-US" altLang="ja-JP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30×150</a:t>
            </a:r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使用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2" name="タイトル 1"/>
          <p:cNvSpPr txBox="1">
            <a:spLocks/>
          </p:cNvSpPr>
          <p:nvPr/>
        </p:nvSpPr>
        <p:spPr>
          <a:xfrm>
            <a:off x="7440935" y="4649390"/>
            <a:ext cx="2184159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●存在感のあるパーゴラとして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5" name="楕円 22">
            <a:extLst>
              <a:ext uri="{FF2B5EF4-FFF2-40B4-BE49-F238E27FC236}">
                <a16:creationId xmlns:a16="http://schemas.microsoft.com/office/drawing/2014/main" id="{F7DFEE14-562A-453F-9595-572B4733E5E1}"/>
              </a:ext>
            </a:extLst>
          </p:cNvPr>
          <p:cNvSpPr/>
          <p:nvPr/>
        </p:nvSpPr>
        <p:spPr>
          <a:xfrm>
            <a:off x="5720553" y="2459846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6" name="Picture 3"/>
          <p:cNvPicPr>
            <a:picLocks noChangeAspect="1" noChangeArrowheads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50943" y="4873465"/>
            <a:ext cx="2170264" cy="1346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Picture 2"/>
          <p:cNvPicPr>
            <a:picLocks noChangeAspect="1" noChangeArrowheads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58032" y="4873466"/>
            <a:ext cx="2000824" cy="1346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5026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新アイテム詳細</a:t>
            </a:r>
          </a:p>
        </p:txBody>
      </p:sp>
      <p:pic>
        <p:nvPicPr>
          <p:cNvPr id="88" name="Picture 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391246" y="5762978"/>
            <a:ext cx="1386404" cy="513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5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1781" y="5675980"/>
            <a:ext cx="1485900" cy="543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" name="Picture 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47059" y="4947313"/>
            <a:ext cx="1275243" cy="586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Picture 3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1682" y="4949806"/>
            <a:ext cx="1249174" cy="551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Picture 8">
            <a:extLst>
              <a:ext uri="{FF2B5EF4-FFF2-40B4-BE49-F238E27FC236}">
                <a16:creationId xmlns:a16="http://schemas.microsoft.com/office/drawing/2014/main" id="{1278EF55-61BE-4FBB-9104-4BBE21BAB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6445" y="5734403"/>
            <a:ext cx="1489030" cy="45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Picture 9">
            <a:extLst>
              <a:ext uri="{FF2B5EF4-FFF2-40B4-BE49-F238E27FC236}">
                <a16:creationId xmlns:a16="http://schemas.microsoft.com/office/drawing/2014/main" id="{9D09A884-051F-45C0-B77E-0A62E43645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96456" y="4996046"/>
            <a:ext cx="1173698" cy="47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" name="タイトル 1"/>
          <p:cNvSpPr txBox="1">
            <a:spLocks/>
          </p:cNvSpPr>
          <p:nvPr/>
        </p:nvSpPr>
        <p:spPr>
          <a:xfrm>
            <a:off x="155489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■ワイドフレーム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95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9294" y="1274472"/>
            <a:ext cx="3657604" cy="66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" name="タイトル 1"/>
          <p:cNvSpPr txBox="1">
            <a:spLocks/>
          </p:cNvSpPr>
          <p:nvPr/>
        </p:nvSpPr>
        <p:spPr>
          <a:xfrm>
            <a:off x="250739" y="1284158"/>
            <a:ext cx="1562374" cy="56369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■色展開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（</a:t>
            </a:r>
            <a:r>
              <a:rPr lang="en-US" altLang="ja-JP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8</a:t>
            </a:r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色）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7" name="タイトル 1"/>
          <p:cNvSpPr txBox="1">
            <a:spLocks/>
          </p:cNvSpPr>
          <p:nvPr/>
        </p:nvSpPr>
        <p:spPr>
          <a:xfrm>
            <a:off x="250739" y="1947412"/>
            <a:ext cx="2223810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■サイズ・ポイント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8" name="タイトル 1"/>
          <p:cNvSpPr txBox="1">
            <a:spLocks/>
          </p:cNvSpPr>
          <p:nvPr/>
        </p:nvSpPr>
        <p:spPr>
          <a:xfrm>
            <a:off x="2353303" y="3521484"/>
            <a:ext cx="2533595" cy="942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ポイント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750mm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の幅広い新しいフレーム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・アーチや回廊のような空間も可能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・ウォールやスクリーンのレイヤー演出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9" name="タイトル 1"/>
          <p:cNvSpPr txBox="1">
            <a:spLocks/>
          </p:cNvSpPr>
          <p:nvPr/>
        </p:nvSpPr>
        <p:spPr>
          <a:xfrm>
            <a:off x="2353303" y="2277709"/>
            <a:ext cx="2800923" cy="122472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サイズ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D750×H150mm</a:t>
            </a:r>
          </a:p>
          <a:p>
            <a:endParaRPr lang="en-US" altLang="ja-JP" sz="4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W30:2,910mm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W40:3,910mm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W60:5,910mm</a:t>
            </a:r>
          </a:p>
          <a:p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0" name="タイトル 1"/>
          <p:cNvSpPr txBox="1">
            <a:spLocks/>
          </p:cNvSpPr>
          <p:nvPr/>
        </p:nvSpPr>
        <p:spPr>
          <a:xfrm>
            <a:off x="5039421" y="1284158"/>
            <a:ext cx="1562374" cy="32035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■デザイン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1" name="タイトル 1"/>
          <p:cNvSpPr txBox="1">
            <a:spLocks/>
          </p:cNvSpPr>
          <p:nvPr/>
        </p:nvSpPr>
        <p:spPr>
          <a:xfrm>
            <a:off x="5236436" y="1604511"/>
            <a:ext cx="2131015" cy="24334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2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・美しい板張りデザイン</a:t>
            </a:r>
            <a:endParaRPr lang="en-US" altLang="ja-JP" sz="12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2" name="タイトル 1"/>
          <p:cNvSpPr txBox="1">
            <a:spLocks/>
          </p:cNvSpPr>
          <p:nvPr/>
        </p:nvSpPr>
        <p:spPr>
          <a:xfrm>
            <a:off x="5323526" y="1818068"/>
            <a:ext cx="2961176" cy="57686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ｍｍ幅のフラットな木目デザイン。</a:t>
            </a:r>
            <a:endParaRPr lang="en-US" altLang="ja-JP" sz="11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見付け面の色と切替が可能なため、様々な表情を創り出します。</a:t>
            </a:r>
            <a:endParaRPr lang="en-US" altLang="ja-JP" sz="11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3" name="タイトル 1"/>
          <p:cNvSpPr txBox="1">
            <a:spLocks/>
          </p:cNvSpPr>
          <p:nvPr/>
        </p:nvSpPr>
        <p:spPr>
          <a:xfrm>
            <a:off x="5236436" y="2421056"/>
            <a:ext cx="1631098" cy="24334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2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・スクリーン自由配置</a:t>
            </a:r>
            <a:endParaRPr lang="en-US" altLang="ja-JP" sz="12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4" name="タイトル 1"/>
          <p:cNvSpPr txBox="1">
            <a:spLocks/>
          </p:cNvSpPr>
          <p:nvPr/>
        </p:nvSpPr>
        <p:spPr>
          <a:xfrm>
            <a:off x="5323526" y="2660741"/>
            <a:ext cx="2961176" cy="49681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スクリーンや</a:t>
            </a:r>
            <a:r>
              <a:rPr lang="en-US" altLang="ja-JP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ウォールを自由に配置可能。</a:t>
            </a:r>
            <a:endParaRPr lang="en-US" altLang="ja-JP" sz="11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奥行き感やレイヤー感の演出が可能です。</a:t>
            </a:r>
            <a:endParaRPr lang="en-US" altLang="ja-JP" sz="11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5" name="タイトル 1"/>
          <p:cNvSpPr txBox="1">
            <a:spLocks/>
          </p:cNvSpPr>
          <p:nvPr/>
        </p:nvSpPr>
        <p:spPr>
          <a:xfrm>
            <a:off x="5018754" y="4551275"/>
            <a:ext cx="2223810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■多彩な納まり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06" name="直線コネクタ 105"/>
          <p:cNvCxnSpPr/>
          <p:nvPr/>
        </p:nvCxnSpPr>
        <p:spPr>
          <a:xfrm>
            <a:off x="4944048" y="1444334"/>
            <a:ext cx="0" cy="477549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7" name="タイトル 1"/>
          <p:cNvSpPr txBox="1">
            <a:spLocks/>
          </p:cNvSpPr>
          <p:nvPr/>
        </p:nvSpPr>
        <p:spPr>
          <a:xfrm>
            <a:off x="381848" y="4649390"/>
            <a:ext cx="1760461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●照明演出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8" name="タイトル 1"/>
          <p:cNvSpPr txBox="1">
            <a:spLocks/>
          </p:cNvSpPr>
          <p:nvPr/>
        </p:nvSpPr>
        <p:spPr>
          <a:xfrm>
            <a:off x="405736" y="4828932"/>
            <a:ext cx="677683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9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ラインライト</a:t>
            </a:r>
            <a:endParaRPr lang="en-US" altLang="ja-JP" sz="9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9" name="タイトル 1"/>
          <p:cNvSpPr txBox="1">
            <a:spLocks/>
          </p:cNvSpPr>
          <p:nvPr/>
        </p:nvSpPr>
        <p:spPr>
          <a:xfrm>
            <a:off x="397258" y="5614742"/>
            <a:ext cx="864820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9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ダウンライト</a:t>
            </a:r>
            <a:endParaRPr lang="en-US" altLang="ja-JP" sz="9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0" name="タイトル 1"/>
          <p:cNvSpPr txBox="1">
            <a:spLocks/>
          </p:cNvSpPr>
          <p:nvPr/>
        </p:nvSpPr>
        <p:spPr>
          <a:xfrm>
            <a:off x="2220046" y="4649390"/>
            <a:ext cx="1760461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●空間を繋ぐ回廊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1" name="タイトル 1"/>
          <p:cNvSpPr txBox="1">
            <a:spLocks/>
          </p:cNvSpPr>
          <p:nvPr/>
        </p:nvSpPr>
        <p:spPr>
          <a:xfrm>
            <a:off x="5039421" y="3415927"/>
            <a:ext cx="1988396" cy="32035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■雨水ガイド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2" name="タイトル 1"/>
          <p:cNvSpPr txBox="1">
            <a:spLocks/>
          </p:cNvSpPr>
          <p:nvPr/>
        </p:nvSpPr>
        <p:spPr>
          <a:xfrm>
            <a:off x="5236435" y="3736279"/>
            <a:ext cx="2940913" cy="58883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・ワイドフレームに樋はありません。雨水ガイド（同梱）を使用して、任意の位置へ排水の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誘導が可能です。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113" name="Picture 2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86741" y="2204657"/>
            <a:ext cx="1175918" cy="1056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Picture 3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92288" y="1366017"/>
            <a:ext cx="1240332" cy="96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5"/>
          <p:cNvPicPr>
            <a:picLocks noChangeAspect="1" noChangeArrowheads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 bwMode="auto">
          <a:xfrm>
            <a:off x="8292288" y="2439248"/>
            <a:ext cx="1284162" cy="111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" name="タイトル 1"/>
          <p:cNvSpPr txBox="1">
            <a:spLocks/>
          </p:cNvSpPr>
          <p:nvPr/>
        </p:nvSpPr>
        <p:spPr>
          <a:xfrm>
            <a:off x="5293730" y="4842985"/>
            <a:ext cx="975488" cy="250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pPr algn="ctr"/>
            <a:r>
              <a:rPr lang="en-US" altLang="ja-JP" sz="8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 sz="8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角柱</a:t>
            </a:r>
            <a:r>
              <a:rPr lang="en-US" altLang="ja-JP" sz="8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r>
              <a:rPr lang="ja-JP" altLang="en-US" sz="8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本仕様</a:t>
            </a:r>
            <a:endParaRPr lang="en-US" altLang="ja-JP" sz="8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7" name="タイトル 1"/>
          <p:cNvSpPr txBox="1">
            <a:spLocks/>
          </p:cNvSpPr>
          <p:nvPr/>
        </p:nvSpPr>
        <p:spPr>
          <a:xfrm>
            <a:off x="6857454" y="4842985"/>
            <a:ext cx="1087012" cy="29441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pPr algn="ctr"/>
            <a:r>
              <a:rPr lang="en-US" altLang="ja-JP" sz="8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90</a:t>
            </a:r>
            <a:r>
              <a:rPr lang="ja-JP" altLang="en-US" sz="8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角柱</a:t>
            </a:r>
            <a:r>
              <a:rPr lang="en-US" altLang="ja-JP" sz="8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</a:t>
            </a:r>
            <a:r>
              <a:rPr lang="ja-JP" altLang="en-US" sz="8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本仕様</a:t>
            </a:r>
            <a:endParaRPr lang="en-US" altLang="ja-JP" sz="8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8" name="タイトル 1"/>
          <p:cNvSpPr txBox="1">
            <a:spLocks/>
          </p:cNvSpPr>
          <p:nvPr/>
        </p:nvSpPr>
        <p:spPr>
          <a:xfrm>
            <a:off x="5224940" y="5560522"/>
            <a:ext cx="1160856" cy="29441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pPr algn="ctr"/>
            <a:r>
              <a:rPr lang="ja-JP" altLang="en-US" sz="8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片側フレーム付け仕様</a:t>
            </a:r>
            <a:endParaRPr lang="en-US" altLang="ja-JP" sz="8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9" name="タイトル 1"/>
          <p:cNvSpPr txBox="1">
            <a:spLocks/>
          </p:cNvSpPr>
          <p:nvPr/>
        </p:nvSpPr>
        <p:spPr>
          <a:xfrm>
            <a:off x="6919260" y="5560522"/>
            <a:ext cx="1084985" cy="29441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pPr algn="ctr"/>
            <a:r>
              <a:rPr lang="ja-JP" altLang="en-US" sz="8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両側フレーム付け仕様</a:t>
            </a:r>
            <a:endParaRPr lang="en-US" altLang="ja-JP" sz="8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0" name="タイトル 1"/>
          <p:cNvSpPr txBox="1">
            <a:spLocks/>
          </p:cNvSpPr>
          <p:nvPr/>
        </p:nvSpPr>
        <p:spPr>
          <a:xfrm>
            <a:off x="8316157" y="4842985"/>
            <a:ext cx="1338286" cy="34660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pPr algn="ctr"/>
            <a:r>
              <a:rPr lang="en-US" altLang="ja-JP" sz="8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sz="8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ウォール・スクリーン仕様</a:t>
            </a:r>
            <a:endParaRPr lang="en-US" altLang="ja-JP" sz="8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1" name="タイトル 1"/>
          <p:cNvSpPr txBox="1">
            <a:spLocks/>
          </p:cNvSpPr>
          <p:nvPr/>
        </p:nvSpPr>
        <p:spPr>
          <a:xfrm>
            <a:off x="8316157" y="5562957"/>
            <a:ext cx="1338286" cy="20495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pPr algn="ctr"/>
            <a:r>
              <a:rPr lang="ja-JP" altLang="en-US" sz="8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ワイドフレーム付け仕様</a:t>
            </a:r>
            <a:endParaRPr lang="en-US" altLang="ja-JP" sz="8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122" name="Picture 5"/>
          <p:cNvPicPr>
            <a:picLocks noChangeAspect="1" noChangeArrowheads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 bwMode="auto">
          <a:xfrm>
            <a:off x="1031926" y="4907908"/>
            <a:ext cx="1150450" cy="674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Picture 11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075" y="5684486"/>
            <a:ext cx="1164301" cy="56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Picture 12"/>
          <p:cNvPicPr>
            <a:picLocks noChangeAspect="1" noChangeArrowheads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01673" y="4907908"/>
            <a:ext cx="2542199" cy="1338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Picture 13"/>
          <p:cNvPicPr>
            <a:picLocks noChangeAspect="1" noChangeArrowheads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4381" y="2279363"/>
            <a:ext cx="1685036" cy="219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" name="楕円 22">
            <a:extLst>
              <a:ext uri="{FF2B5EF4-FFF2-40B4-BE49-F238E27FC236}">
                <a16:creationId xmlns:a16="http://schemas.microsoft.com/office/drawing/2014/main" id="{F7DFEE14-562A-453F-9595-572B4733E5E1}"/>
              </a:ext>
            </a:extLst>
          </p:cNvPr>
          <p:cNvSpPr/>
          <p:nvPr/>
        </p:nvSpPr>
        <p:spPr>
          <a:xfrm>
            <a:off x="1386993" y="2651114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7" name="Picture 2"/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45475" y="3778530"/>
            <a:ext cx="1508967" cy="95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748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市場・マーケットについて</a:t>
            </a:r>
          </a:p>
        </p:txBody>
      </p:sp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174864"/>
              </p:ext>
            </p:extLst>
          </p:nvPr>
        </p:nvGraphicFramePr>
        <p:xfrm>
          <a:off x="230286" y="1031889"/>
          <a:ext cx="9482168" cy="4378311"/>
        </p:xfrm>
        <a:graphic>
          <a:graphicData uri="http://schemas.openxmlformats.org/drawingml/2006/table">
            <a:tbl>
              <a:tblPr firstRow="1" bandRow="1"/>
              <a:tblGrid>
                <a:gridCol w="10243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65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6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68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68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68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0687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0687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105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84391" marR="84391" marT="45715" marB="45715" anchor="ctr" horzOverflow="overflow">
                    <a:lnL w="12700" cmpd="sng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117" rtl="0" eaLnBrk="0" latinLnBrk="0" hangingPunct="0">
                        <a:spcBef>
                          <a:spcPct val="20000"/>
                        </a:spcBef>
                        <a:defRPr kumimoji="1" sz="1100" kern="1200">
                          <a:solidFill>
                            <a:schemeClr val="tx1"/>
                          </a:solidFill>
                          <a:latin typeface="ＭＳ Ｐゴシック" pitchFamily="50" charset="-128"/>
                          <a:ea typeface="ＭＳ Ｐゴシック" pitchFamily="50" charset="-128"/>
                        </a:defRPr>
                      </a:lvl1pPr>
                      <a:lvl2pPr marL="457200" algn="l" defTabSz="457117" rtl="0" eaLnBrk="0" latinLnBrk="0" hangingPunct="0">
                        <a:spcBef>
                          <a:spcPct val="20000"/>
                        </a:spcBef>
                        <a:defRPr kumimoji="1" sz="1100" kern="1200">
                          <a:solidFill>
                            <a:schemeClr val="tx1"/>
                          </a:solidFill>
                          <a:latin typeface="ＭＳ Ｐゴシック" pitchFamily="50" charset="-128"/>
                          <a:ea typeface="ＭＳ Ｐゴシック" pitchFamily="50" charset="-128"/>
                        </a:defRPr>
                      </a:lvl2pPr>
                      <a:lvl3pPr marL="914400" algn="l" defTabSz="457117" rtl="0" eaLnBrk="0" latinLnBrk="0" hangingPunct="0">
                        <a:spcBef>
                          <a:spcPct val="20000"/>
                        </a:spcBef>
                        <a:defRPr kumimoji="1" sz="1100" kern="1200">
                          <a:solidFill>
                            <a:schemeClr val="tx1"/>
                          </a:solidFill>
                          <a:latin typeface="ＭＳ Ｐゴシック" pitchFamily="50" charset="-128"/>
                          <a:ea typeface="ＭＳ Ｐゴシック" pitchFamily="50" charset="-128"/>
                        </a:defRPr>
                      </a:lvl3pPr>
                      <a:lvl4pPr marL="1371600" algn="l" defTabSz="457117" rtl="0" eaLnBrk="0" latinLnBrk="0" hangingPunct="0">
                        <a:spcBef>
                          <a:spcPct val="20000"/>
                        </a:spcBef>
                        <a:defRPr kumimoji="1" sz="1100" kern="1200">
                          <a:solidFill>
                            <a:schemeClr val="tx1"/>
                          </a:solidFill>
                          <a:latin typeface="ＭＳ Ｐゴシック" pitchFamily="50" charset="-128"/>
                          <a:ea typeface="ＭＳ Ｐゴシック" pitchFamily="50" charset="-128"/>
                        </a:defRPr>
                      </a:lvl4pPr>
                      <a:lvl5pPr marL="1828800" algn="l" defTabSz="457117" rtl="0" eaLnBrk="0" latinLnBrk="0" hangingPunct="0">
                        <a:spcBef>
                          <a:spcPct val="20000"/>
                        </a:spcBef>
                        <a:defRPr kumimoji="1" sz="1100" kern="1200">
                          <a:solidFill>
                            <a:schemeClr val="tx1"/>
                          </a:solidFill>
                          <a:latin typeface="ＭＳ Ｐゴシック" pitchFamily="50" charset="-128"/>
                          <a:ea typeface="ＭＳ Ｐゴシック" pitchFamily="50" charset="-128"/>
                        </a:defRPr>
                      </a:lvl5pPr>
                      <a:lvl6pPr marL="2285588" indent="-458788" algn="l" defTabSz="457117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100" kern="1200">
                          <a:solidFill>
                            <a:schemeClr val="tx1"/>
                          </a:solidFill>
                          <a:latin typeface="ＭＳ Ｐゴシック" pitchFamily="50" charset="-128"/>
                          <a:ea typeface="ＭＳ Ｐゴシック" pitchFamily="50" charset="-128"/>
                        </a:defRPr>
                      </a:lvl6pPr>
                      <a:lvl7pPr marL="2742705" indent="-458788" algn="l" defTabSz="457117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100" kern="1200">
                          <a:solidFill>
                            <a:schemeClr val="tx1"/>
                          </a:solidFill>
                          <a:latin typeface="ＭＳ Ｐゴシック" pitchFamily="50" charset="-128"/>
                          <a:ea typeface="ＭＳ Ｐゴシック" pitchFamily="50" charset="-128"/>
                        </a:defRPr>
                      </a:lvl7pPr>
                      <a:lvl8pPr marL="3199823" indent="-458788" algn="l" defTabSz="457117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100" kern="1200">
                          <a:solidFill>
                            <a:schemeClr val="tx1"/>
                          </a:solidFill>
                          <a:latin typeface="ＭＳ Ｐゴシック" pitchFamily="50" charset="-128"/>
                          <a:ea typeface="ＭＳ Ｐゴシック" pitchFamily="50" charset="-128"/>
                        </a:defRPr>
                      </a:lvl8pPr>
                      <a:lvl9pPr marL="3656940" indent="-458788" algn="l" defTabSz="457117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100" kern="1200">
                          <a:solidFill>
                            <a:schemeClr val="tx1"/>
                          </a:solidFill>
                          <a:latin typeface="ＭＳ Ｐゴシック" pitchFamily="50" charset="-128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2007~08</a:t>
                      </a:r>
                      <a:r>
                        <a:rPr kumimoji="1" lang="ja-JP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年</a:t>
                      </a:r>
                    </a:p>
                  </a:txBody>
                  <a:tcPr marL="84391" marR="84391"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117" rtl="0" eaLnBrk="0" latinLnBrk="0" hangingPunct="0">
                        <a:spcBef>
                          <a:spcPct val="20000"/>
                        </a:spcBef>
                        <a:defRPr kumimoji="1" sz="1100" kern="1200">
                          <a:solidFill>
                            <a:schemeClr val="tx1"/>
                          </a:solidFill>
                          <a:latin typeface="ＭＳ Ｐゴシック" pitchFamily="50" charset="-128"/>
                          <a:ea typeface="ＭＳ Ｐゴシック" pitchFamily="50" charset="-128"/>
                        </a:defRPr>
                      </a:lvl1pPr>
                      <a:lvl2pPr marL="457200" algn="l" defTabSz="457117" rtl="0" eaLnBrk="0" latinLnBrk="0" hangingPunct="0">
                        <a:spcBef>
                          <a:spcPct val="20000"/>
                        </a:spcBef>
                        <a:defRPr kumimoji="1" sz="1100" kern="1200">
                          <a:solidFill>
                            <a:schemeClr val="tx1"/>
                          </a:solidFill>
                          <a:latin typeface="ＭＳ Ｐゴシック" pitchFamily="50" charset="-128"/>
                          <a:ea typeface="ＭＳ Ｐゴシック" pitchFamily="50" charset="-128"/>
                        </a:defRPr>
                      </a:lvl2pPr>
                      <a:lvl3pPr marL="914400" algn="l" defTabSz="457117" rtl="0" eaLnBrk="0" latinLnBrk="0" hangingPunct="0">
                        <a:spcBef>
                          <a:spcPct val="20000"/>
                        </a:spcBef>
                        <a:defRPr kumimoji="1" sz="1100" kern="1200">
                          <a:solidFill>
                            <a:schemeClr val="tx1"/>
                          </a:solidFill>
                          <a:latin typeface="ＭＳ Ｐゴシック" pitchFamily="50" charset="-128"/>
                          <a:ea typeface="ＭＳ Ｐゴシック" pitchFamily="50" charset="-128"/>
                        </a:defRPr>
                      </a:lvl3pPr>
                      <a:lvl4pPr marL="1371600" algn="l" defTabSz="457117" rtl="0" eaLnBrk="0" latinLnBrk="0" hangingPunct="0">
                        <a:spcBef>
                          <a:spcPct val="20000"/>
                        </a:spcBef>
                        <a:defRPr kumimoji="1" sz="1100" kern="1200">
                          <a:solidFill>
                            <a:schemeClr val="tx1"/>
                          </a:solidFill>
                          <a:latin typeface="ＭＳ Ｐゴシック" pitchFamily="50" charset="-128"/>
                          <a:ea typeface="ＭＳ Ｐゴシック" pitchFamily="50" charset="-128"/>
                        </a:defRPr>
                      </a:lvl4pPr>
                      <a:lvl5pPr marL="1828800" algn="l" defTabSz="457117" rtl="0" eaLnBrk="0" latinLnBrk="0" hangingPunct="0">
                        <a:spcBef>
                          <a:spcPct val="20000"/>
                        </a:spcBef>
                        <a:defRPr kumimoji="1" sz="1100" kern="1200">
                          <a:solidFill>
                            <a:schemeClr val="tx1"/>
                          </a:solidFill>
                          <a:latin typeface="ＭＳ Ｐゴシック" pitchFamily="50" charset="-128"/>
                          <a:ea typeface="ＭＳ Ｐゴシック" pitchFamily="50" charset="-128"/>
                        </a:defRPr>
                      </a:lvl5pPr>
                      <a:lvl6pPr marL="2285588" indent="-458788" algn="l" defTabSz="457117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100" kern="1200">
                          <a:solidFill>
                            <a:schemeClr val="tx1"/>
                          </a:solidFill>
                          <a:latin typeface="ＭＳ Ｐゴシック" pitchFamily="50" charset="-128"/>
                          <a:ea typeface="ＭＳ Ｐゴシック" pitchFamily="50" charset="-128"/>
                        </a:defRPr>
                      </a:lvl6pPr>
                      <a:lvl7pPr marL="2742705" indent="-458788" algn="l" defTabSz="457117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100" kern="1200">
                          <a:solidFill>
                            <a:schemeClr val="tx1"/>
                          </a:solidFill>
                          <a:latin typeface="ＭＳ Ｐゴシック" pitchFamily="50" charset="-128"/>
                          <a:ea typeface="ＭＳ Ｐゴシック" pitchFamily="50" charset="-128"/>
                        </a:defRPr>
                      </a:lvl7pPr>
                      <a:lvl8pPr marL="3199823" indent="-458788" algn="l" defTabSz="457117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100" kern="1200">
                          <a:solidFill>
                            <a:schemeClr val="tx1"/>
                          </a:solidFill>
                          <a:latin typeface="ＭＳ Ｐゴシック" pitchFamily="50" charset="-128"/>
                          <a:ea typeface="ＭＳ Ｐゴシック" pitchFamily="50" charset="-128"/>
                        </a:defRPr>
                      </a:lvl8pPr>
                      <a:lvl9pPr marL="3656940" indent="-458788" algn="l" defTabSz="457117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100" kern="1200">
                          <a:solidFill>
                            <a:schemeClr val="tx1"/>
                          </a:solidFill>
                          <a:latin typeface="ＭＳ Ｐゴシック" pitchFamily="50" charset="-128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2009~10</a:t>
                      </a:r>
                      <a:r>
                        <a:rPr kumimoji="1" lang="ja-JP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年</a:t>
                      </a:r>
                    </a:p>
                  </a:txBody>
                  <a:tcPr marL="84391" marR="84391" marT="45715" marB="45715" anchor="ctr" horzOverflow="overflow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2011~12</a:t>
                      </a:r>
                      <a:r>
                        <a:rPr kumimoji="1" lang="ja-JP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年</a:t>
                      </a:r>
                    </a:p>
                  </a:txBody>
                  <a:tcPr marL="84391" marR="84391" marT="45715" marB="45715" anchor="ctr" horzOverflow="overflow">
                    <a:lnL w="12700" cmpd="sng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117" rtl="0" eaLnBrk="0" latinLnBrk="0" hangingPunct="0">
                        <a:spcBef>
                          <a:spcPct val="20000"/>
                        </a:spcBef>
                        <a:defRPr kumimoji="1" sz="1100" kern="1200">
                          <a:solidFill>
                            <a:schemeClr val="tx1"/>
                          </a:solidFill>
                          <a:latin typeface="ＭＳ Ｐゴシック" pitchFamily="50" charset="-128"/>
                          <a:ea typeface="ＭＳ Ｐゴシック" pitchFamily="50" charset="-128"/>
                        </a:defRPr>
                      </a:lvl1pPr>
                      <a:lvl2pPr marL="457200" algn="l" defTabSz="457117" rtl="0" eaLnBrk="0" latinLnBrk="0" hangingPunct="0">
                        <a:spcBef>
                          <a:spcPct val="20000"/>
                        </a:spcBef>
                        <a:defRPr kumimoji="1" sz="1100" kern="1200">
                          <a:solidFill>
                            <a:schemeClr val="tx1"/>
                          </a:solidFill>
                          <a:latin typeface="ＭＳ Ｐゴシック" pitchFamily="50" charset="-128"/>
                          <a:ea typeface="ＭＳ Ｐゴシック" pitchFamily="50" charset="-128"/>
                        </a:defRPr>
                      </a:lvl2pPr>
                      <a:lvl3pPr marL="914400" algn="l" defTabSz="457117" rtl="0" eaLnBrk="0" latinLnBrk="0" hangingPunct="0">
                        <a:spcBef>
                          <a:spcPct val="20000"/>
                        </a:spcBef>
                        <a:defRPr kumimoji="1" sz="1100" kern="1200">
                          <a:solidFill>
                            <a:schemeClr val="tx1"/>
                          </a:solidFill>
                          <a:latin typeface="ＭＳ Ｐゴシック" pitchFamily="50" charset="-128"/>
                          <a:ea typeface="ＭＳ Ｐゴシック" pitchFamily="50" charset="-128"/>
                        </a:defRPr>
                      </a:lvl3pPr>
                      <a:lvl4pPr marL="1371600" algn="l" defTabSz="457117" rtl="0" eaLnBrk="0" latinLnBrk="0" hangingPunct="0">
                        <a:spcBef>
                          <a:spcPct val="20000"/>
                        </a:spcBef>
                        <a:defRPr kumimoji="1" sz="1100" kern="1200">
                          <a:solidFill>
                            <a:schemeClr val="tx1"/>
                          </a:solidFill>
                          <a:latin typeface="ＭＳ Ｐゴシック" pitchFamily="50" charset="-128"/>
                          <a:ea typeface="ＭＳ Ｐゴシック" pitchFamily="50" charset="-128"/>
                        </a:defRPr>
                      </a:lvl4pPr>
                      <a:lvl5pPr marL="1828800" algn="l" defTabSz="457117" rtl="0" eaLnBrk="0" latinLnBrk="0" hangingPunct="0">
                        <a:spcBef>
                          <a:spcPct val="20000"/>
                        </a:spcBef>
                        <a:defRPr kumimoji="1" sz="1100" kern="1200">
                          <a:solidFill>
                            <a:schemeClr val="tx1"/>
                          </a:solidFill>
                          <a:latin typeface="ＭＳ Ｐゴシック" pitchFamily="50" charset="-128"/>
                          <a:ea typeface="ＭＳ Ｐゴシック" pitchFamily="50" charset="-128"/>
                        </a:defRPr>
                      </a:lvl5pPr>
                      <a:lvl6pPr marL="2285588" indent="-458788" algn="l" defTabSz="457117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100" kern="1200">
                          <a:solidFill>
                            <a:schemeClr val="tx1"/>
                          </a:solidFill>
                          <a:latin typeface="ＭＳ Ｐゴシック" pitchFamily="50" charset="-128"/>
                          <a:ea typeface="ＭＳ Ｐゴシック" pitchFamily="50" charset="-128"/>
                        </a:defRPr>
                      </a:lvl6pPr>
                      <a:lvl7pPr marL="2742705" indent="-458788" algn="l" defTabSz="457117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100" kern="1200">
                          <a:solidFill>
                            <a:schemeClr val="tx1"/>
                          </a:solidFill>
                          <a:latin typeface="ＭＳ Ｐゴシック" pitchFamily="50" charset="-128"/>
                          <a:ea typeface="ＭＳ Ｐゴシック" pitchFamily="50" charset="-128"/>
                        </a:defRPr>
                      </a:lvl7pPr>
                      <a:lvl8pPr marL="3199823" indent="-458788" algn="l" defTabSz="457117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100" kern="1200">
                          <a:solidFill>
                            <a:schemeClr val="tx1"/>
                          </a:solidFill>
                          <a:latin typeface="ＭＳ Ｐゴシック" pitchFamily="50" charset="-128"/>
                          <a:ea typeface="ＭＳ Ｐゴシック" pitchFamily="50" charset="-128"/>
                        </a:defRPr>
                      </a:lvl8pPr>
                      <a:lvl9pPr marL="3656940" indent="-458788" algn="l" defTabSz="457117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100" kern="1200">
                          <a:solidFill>
                            <a:schemeClr val="tx1"/>
                          </a:solidFill>
                          <a:latin typeface="ＭＳ Ｐゴシック" pitchFamily="50" charset="-128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2013~14</a:t>
                      </a:r>
                      <a:r>
                        <a:rPr kumimoji="1" lang="ja-JP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年</a:t>
                      </a:r>
                    </a:p>
                  </a:txBody>
                  <a:tcPr marL="84391" marR="84391" marT="45715" marB="45715" anchor="ctr" horzOverflow="overflow">
                    <a:lnL w="12700" cmpd="sng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2015~16</a:t>
                      </a:r>
                      <a:r>
                        <a:rPr kumimoji="1" lang="ja-JP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年</a:t>
                      </a:r>
                    </a:p>
                  </a:txBody>
                  <a:tcPr marL="84391" marR="84391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2017~18</a:t>
                      </a:r>
                      <a:r>
                        <a:rPr kumimoji="1" lang="ja-JP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年</a:t>
                      </a:r>
                    </a:p>
                  </a:txBody>
                  <a:tcPr marL="84391" marR="84391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2019~20</a:t>
                      </a:r>
                      <a:r>
                        <a:rPr kumimoji="1" lang="ja-JP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年</a:t>
                      </a:r>
                    </a:p>
                  </a:txBody>
                  <a:tcPr marL="84391" marR="84391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000000"/>
                      </a:solidFill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8429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デザイナーズパーツ</a:t>
                      </a:r>
                      <a:endParaRPr kumimoji="1" lang="en-US" altLang="ja-JP" sz="1400" b="0"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  <a:p>
                      <a:pPr algn="ctr"/>
                      <a:r>
                        <a:rPr kumimoji="1" lang="ja-JP" altLang="en-US" sz="800" b="0"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（空間意匠パーツ）</a:t>
                      </a:r>
                      <a:endParaRPr kumimoji="1" lang="en-US" altLang="ja-JP" sz="800" b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84391" marR="84391" marT="45715" marB="45715" anchor="ctr" horzOverflow="overflow">
                    <a:lnL w="12700" cmpd="sng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117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defRPr>
                      </a:lvl1pPr>
                      <a:lvl2pPr marL="457117" algn="l" defTabSz="457117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defRPr>
                      </a:lvl2pPr>
                      <a:lvl3pPr marL="914235" algn="l" defTabSz="457117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defRPr>
                      </a:lvl3pPr>
                      <a:lvl4pPr marL="1371353" algn="l" defTabSz="457117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defRPr>
                      </a:lvl4pPr>
                      <a:lvl5pPr marL="1828470" algn="l" defTabSz="457117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defRPr>
                      </a:lvl5pPr>
                      <a:lvl6pPr marL="2285588" algn="l" defTabSz="457117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defRPr>
                      </a:lvl6pPr>
                      <a:lvl7pPr marL="2742705" algn="l" defTabSz="457117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defRPr>
                      </a:lvl7pPr>
                      <a:lvl8pPr marL="3199823" algn="l" defTabSz="457117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defRPr>
                      </a:lvl8pPr>
                      <a:lvl9pPr marL="3656940" algn="l" defTabSz="457117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defRPr>
                      </a:lvl9pPr>
                    </a:lstStyle>
                    <a:p>
                      <a:pPr marL="0" marR="0" indent="0" algn="l" defTabSz="45711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0"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84387" marR="84387" marT="45715" marB="457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117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defRPr>
                      </a:lvl1pPr>
                      <a:lvl2pPr marL="457117" algn="l" defTabSz="457117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defRPr>
                      </a:lvl2pPr>
                      <a:lvl3pPr marL="914235" algn="l" defTabSz="457117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defRPr>
                      </a:lvl3pPr>
                      <a:lvl4pPr marL="1371353" algn="l" defTabSz="457117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defRPr>
                      </a:lvl4pPr>
                      <a:lvl5pPr marL="1828470" algn="l" defTabSz="457117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defRPr>
                      </a:lvl5pPr>
                      <a:lvl6pPr marL="2285588" algn="l" defTabSz="457117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defRPr>
                      </a:lvl6pPr>
                      <a:lvl7pPr marL="2742705" algn="l" defTabSz="457117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defRPr>
                      </a:lvl7pPr>
                      <a:lvl8pPr marL="3199823" algn="l" defTabSz="457117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defRPr>
                      </a:lvl8pPr>
                      <a:lvl9pPr marL="3656940" algn="l" defTabSz="457117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defRPr>
                      </a:lvl9pPr>
                    </a:lstStyle>
                    <a:p>
                      <a:pPr algn="l"/>
                      <a:endParaRPr kumimoji="1" lang="en-US" altLang="ja-JP" sz="1100" b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84387" marR="84387" marT="45715" marB="457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en-US" altLang="ja-JP" sz="1100" b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84387" marR="84387" marT="45715" marB="457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117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defRPr>
                      </a:lvl1pPr>
                      <a:lvl2pPr marL="457117" algn="l" defTabSz="457117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defRPr>
                      </a:lvl2pPr>
                      <a:lvl3pPr marL="914235" algn="l" defTabSz="457117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defRPr>
                      </a:lvl3pPr>
                      <a:lvl4pPr marL="1371353" algn="l" defTabSz="457117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defRPr>
                      </a:lvl4pPr>
                      <a:lvl5pPr marL="1828470" algn="l" defTabSz="457117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defRPr>
                      </a:lvl5pPr>
                      <a:lvl6pPr marL="2285588" algn="l" defTabSz="457117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defRPr>
                      </a:lvl6pPr>
                      <a:lvl7pPr marL="2742705" algn="l" defTabSz="457117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defRPr>
                      </a:lvl7pPr>
                      <a:lvl8pPr marL="3199823" algn="l" defTabSz="457117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defRPr>
                      </a:lvl8pPr>
                      <a:lvl9pPr marL="3656940" algn="l" defTabSz="457117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defRPr>
                      </a:lvl9pPr>
                    </a:lstStyle>
                    <a:p>
                      <a:pPr algn="l"/>
                      <a:endParaRPr kumimoji="1" lang="en-US" altLang="ja-JP" sz="1100" b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84387" marR="84387" marT="45715" marB="457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en-US" altLang="ja-JP" sz="1100" b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84387" marR="84387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en-US" altLang="ja-JP" sz="1100" b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84387" marR="84387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en-US" altLang="ja-JP" sz="1100" b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84387" marR="84387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193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プラス</a:t>
                      </a:r>
                      <a:r>
                        <a:rPr kumimoji="1" lang="en-US" altLang="ja-JP" sz="1400" b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G</a:t>
                      </a:r>
                    </a:p>
                    <a:p>
                      <a:pPr algn="ctr"/>
                      <a:r>
                        <a:rPr kumimoji="1" lang="ja-JP" altLang="en-US" sz="800" b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（空間創造商品）</a:t>
                      </a:r>
                      <a:endParaRPr kumimoji="1" lang="en-US" altLang="ja-JP" sz="800" b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  <a:p>
                      <a:pPr algn="ctr"/>
                      <a:endParaRPr kumimoji="1" lang="en-US" altLang="ja-JP" sz="1400" b="0"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84387" marR="84387" marT="45715" marB="45715" anchor="ctr">
                    <a:lnL w="12700" cmpd="sng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1100" kern="0" baseline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84387" marR="84387" marT="45715" marB="457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84387" marR="84387" marT="45715" marB="457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84387" marR="84387" marT="45715" marB="457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en-US" altLang="ja-JP" sz="1100" b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84387" marR="84387" marT="45715" marB="457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en-US" altLang="ja-JP" sz="1100" b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84387" marR="84387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en-US" altLang="ja-JP" sz="1100" b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84387" marR="84387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en-US" altLang="ja-JP" sz="1100" b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84387" marR="84387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正方形/長方形 9"/>
          <p:cNvSpPr/>
          <p:nvPr/>
        </p:nvSpPr>
        <p:spPr>
          <a:xfrm>
            <a:off x="243839" y="5460056"/>
            <a:ext cx="9359115" cy="789316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2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デザイナーズパーツは毎年のように新商品を投入</a:t>
            </a:r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8160" y="3424007"/>
            <a:ext cx="735333" cy="862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8160" y="4436595"/>
            <a:ext cx="735333" cy="745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正方形/長方形 17"/>
          <p:cNvSpPr/>
          <p:nvPr/>
        </p:nvSpPr>
        <p:spPr>
          <a:xfrm>
            <a:off x="1186074" y="4080987"/>
            <a:ext cx="1480925" cy="50801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G</a:t>
            </a:r>
            <a:r>
              <a:rPr lang="ja-JP" altLang="en-US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ﾌﾚｰﾑ・</a:t>
            </a:r>
            <a:r>
              <a:rPr lang="en-US" altLang="ja-JP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G</a:t>
            </a:r>
            <a:r>
              <a:rPr lang="ja-JP" altLang="en-US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ｽｸﾘｰﾝ・</a:t>
            </a:r>
            <a:r>
              <a:rPr lang="en-US" altLang="ja-JP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G</a:t>
            </a:r>
            <a:r>
              <a:rPr lang="ja-JP" altLang="en-US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ﾙｰﾌ</a:t>
            </a:r>
            <a:endParaRPr lang="en-US" altLang="ja-JP" sz="10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1224175" y="5037766"/>
            <a:ext cx="1315826" cy="44134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220</a:t>
            </a:r>
            <a:r>
              <a:rPr lang="ja-JP" altLang="en-US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フレーム・天井材</a:t>
            </a:r>
            <a:endParaRPr lang="en-US" altLang="ja-JP" sz="10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5401" y="4436595"/>
            <a:ext cx="1024414" cy="745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5401" y="3431382"/>
            <a:ext cx="999362" cy="842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正方形/長方形 21"/>
          <p:cNvSpPr/>
          <p:nvPr/>
        </p:nvSpPr>
        <p:spPr>
          <a:xfrm>
            <a:off x="2540001" y="4080987"/>
            <a:ext cx="1049814" cy="50801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吊引戸</a:t>
            </a:r>
          </a:p>
        </p:txBody>
      </p:sp>
      <p:sp>
        <p:nvSpPr>
          <p:cNvPr id="23" name="正方形/長方形 22"/>
          <p:cNvSpPr/>
          <p:nvPr/>
        </p:nvSpPr>
        <p:spPr>
          <a:xfrm>
            <a:off x="2432395" y="5037766"/>
            <a:ext cx="1315826" cy="44134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リニア引戸</a:t>
            </a:r>
            <a:endParaRPr lang="en-US" altLang="ja-JP" sz="10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4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22821" y="3829009"/>
            <a:ext cx="1074486" cy="836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正方形/長方形 24"/>
          <p:cNvSpPr/>
          <p:nvPr/>
        </p:nvSpPr>
        <p:spPr>
          <a:xfrm>
            <a:off x="3688017" y="4644347"/>
            <a:ext cx="1109290" cy="32326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横ファンクション</a:t>
            </a:r>
            <a:endParaRPr lang="en-US" altLang="ja-JP" sz="10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6221" y="4463432"/>
            <a:ext cx="948287" cy="587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正方形/長方形 26"/>
          <p:cNvSpPr/>
          <p:nvPr/>
        </p:nvSpPr>
        <p:spPr>
          <a:xfrm>
            <a:off x="4991229" y="5074840"/>
            <a:ext cx="1059354" cy="32326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カールーフ</a:t>
            </a:r>
            <a:endParaRPr lang="en-US" altLang="ja-JP" sz="10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ja-JP" altLang="en-US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フリーウォール</a:t>
            </a:r>
            <a:endParaRPr lang="en-US" altLang="ja-JP" sz="10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4950673" y="4138728"/>
            <a:ext cx="1059354" cy="32326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スライドルーバー</a:t>
            </a:r>
            <a:endParaRPr lang="en-US" altLang="ja-JP" sz="10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en-US" altLang="ja-JP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G</a:t>
            </a:r>
            <a:r>
              <a:rPr lang="ja-JP" altLang="en-US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ストレージ</a:t>
            </a:r>
            <a:endParaRPr lang="en-US" altLang="ja-JP" sz="10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6193" y="3424007"/>
            <a:ext cx="988315" cy="721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77991" y="3855504"/>
            <a:ext cx="1028371" cy="733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正方形/長方形 30"/>
          <p:cNvSpPr/>
          <p:nvPr/>
        </p:nvSpPr>
        <p:spPr>
          <a:xfrm>
            <a:off x="7362500" y="4567775"/>
            <a:ext cx="1059354" cy="32326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ポイントルーフ</a:t>
            </a:r>
            <a:endParaRPr lang="en-US" altLang="ja-JP" sz="10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6143300" y="4173360"/>
            <a:ext cx="1059354" cy="32326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6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－</a:t>
            </a:r>
            <a:endParaRPr lang="en-US" altLang="ja-JP" sz="36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3" name="正方形/長方形 32"/>
          <p:cNvSpPr/>
          <p:nvPr/>
        </p:nvSpPr>
        <p:spPr>
          <a:xfrm>
            <a:off x="8543600" y="4173360"/>
            <a:ext cx="1059354" cy="32326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6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－</a:t>
            </a:r>
            <a:endParaRPr lang="en-US" altLang="ja-JP" sz="36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4" name="正方形/長方形 33"/>
          <p:cNvSpPr/>
          <p:nvPr/>
        </p:nvSpPr>
        <p:spPr>
          <a:xfrm>
            <a:off x="1352411" y="2162541"/>
            <a:ext cx="1059354" cy="32326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6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－</a:t>
            </a:r>
            <a:endParaRPr lang="en-US" altLang="ja-JP" sz="36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5374" y="1879667"/>
            <a:ext cx="1064467" cy="787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正方形/長方形 35"/>
          <p:cNvSpPr/>
          <p:nvPr/>
        </p:nvSpPr>
        <p:spPr>
          <a:xfrm>
            <a:off x="2399065" y="2567256"/>
            <a:ext cx="1336456" cy="50801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平板・角面材・枕木材</a:t>
            </a:r>
          </a:p>
        </p:txBody>
      </p:sp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24496" y="1894148"/>
            <a:ext cx="1087132" cy="805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正方形/長方形 37"/>
          <p:cNvSpPr/>
          <p:nvPr/>
        </p:nvSpPr>
        <p:spPr>
          <a:xfrm>
            <a:off x="3604536" y="2582287"/>
            <a:ext cx="1336456" cy="50801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門扉枠</a:t>
            </a:r>
          </a:p>
        </p:txBody>
      </p:sp>
      <p:pic>
        <p:nvPicPr>
          <p:cNvPr id="39" name="Picture 4"/>
          <p:cNvPicPr>
            <a:picLocks noChangeAspect="1" noChangeArrowheads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34218" y="1550587"/>
            <a:ext cx="1065690" cy="54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4"/>
          <p:cNvPicPr>
            <a:picLocks noChangeAspect="1" noChangeArrowheads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" b="-137"/>
          <a:stretch/>
        </p:blipFill>
        <p:spPr bwMode="auto">
          <a:xfrm>
            <a:off x="4934218" y="2122741"/>
            <a:ext cx="1065690" cy="754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正方形/長方形 40"/>
          <p:cNvSpPr/>
          <p:nvPr/>
        </p:nvSpPr>
        <p:spPr>
          <a:xfrm>
            <a:off x="4991229" y="2877040"/>
            <a:ext cx="1059354" cy="32326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強化木材</a:t>
            </a:r>
            <a:endParaRPr lang="en-US" altLang="ja-JP" sz="10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ja-JP" altLang="en-US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板張り</a:t>
            </a:r>
            <a:endParaRPr lang="en-US" altLang="ja-JP" sz="10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2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8334" y="1361287"/>
            <a:ext cx="596251" cy="750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6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9403" y="2085491"/>
            <a:ext cx="587677" cy="797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7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6515" y="2077189"/>
            <a:ext cx="496140" cy="8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正方形/長方形 44"/>
          <p:cNvSpPr/>
          <p:nvPr/>
        </p:nvSpPr>
        <p:spPr>
          <a:xfrm>
            <a:off x="6174840" y="2902153"/>
            <a:ext cx="1059354" cy="46073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フラットアーチ</a:t>
            </a:r>
            <a:endParaRPr lang="en-US" altLang="ja-JP" sz="10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ja-JP" altLang="en-US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有孔ブロック</a:t>
            </a:r>
            <a:endParaRPr lang="en-US" altLang="ja-JP" sz="10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ja-JP" altLang="en-US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スリットスクリーン</a:t>
            </a:r>
            <a:endParaRPr lang="en-US" altLang="ja-JP" sz="10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6" name="Picture 8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69200" y="1400462"/>
            <a:ext cx="664837" cy="67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9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54809" y="2296745"/>
            <a:ext cx="433087" cy="586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正方形/長方形 47"/>
          <p:cNvSpPr/>
          <p:nvPr/>
        </p:nvSpPr>
        <p:spPr>
          <a:xfrm>
            <a:off x="7351311" y="1892081"/>
            <a:ext cx="1049814" cy="50801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枕木</a:t>
            </a:r>
            <a:r>
              <a:rPr lang="en-US" altLang="ja-JP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R</a:t>
            </a:r>
            <a:endParaRPr lang="ja-JP" altLang="en-US" sz="10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7243705" y="2876450"/>
            <a:ext cx="1315826" cy="38707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デザイナーズレール</a:t>
            </a:r>
            <a:endParaRPr lang="en-US" altLang="ja-JP" sz="10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ja-JP" altLang="en-US" sz="1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デザイナーズボード</a:t>
            </a:r>
            <a:endParaRPr lang="en-US" altLang="ja-JP" sz="10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" name="正方形/長方形 49"/>
          <p:cNvSpPr/>
          <p:nvPr/>
        </p:nvSpPr>
        <p:spPr>
          <a:xfrm>
            <a:off x="8543600" y="2162541"/>
            <a:ext cx="1059354" cy="32326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6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－</a:t>
            </a:r>
            <a:endParaRPr lang="en-US" altLang="ja-JP" sz="36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1" name="Picture 10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76218" y="2508266"/>
            <a:ext cx="598298" cy="368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正方形/長方形 51"/>
          <p:cNvSpPr/>
          <p:nvPr/>
        </p:nvSpPr>
        <p:spPr>
          <a:xfrm>
            <a:off x="115985" y="723521"/>
            <a:ext cx="4681322" cy="27026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ja-JP" altLang="en-US" b="1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■プラス</a:t>
            </a:r>
            <a:r>
              <a:rPr lang="en-US" altLang="ja-JP" b="1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b="1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・デザイナーズパーツ商品投入変遷</a:t>
            </a:r>
            <a:endParaRPr lang="en-US" altLang="ja-JP" b="1">
              <a:solidFill>
                <a:prstClr val="black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006101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新アイテム詳細</a:t>
            </a:r>
          </a:p>
        </p:txBody>
      </p:sp>
      <p:sp>
        <p:nvSpPr>
          <p:cNvPr id="37" name="タイトル 1"/>
          <p:cNvSpPr txBox="1">
            <a:spLocks/>
          </p:cNvSpPr>
          <p:nvPr/>
        </p:nvSpPr>
        <p:spPr>
          <a:xfrm>
            <a:off x="155489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■パーゴラフレーム </a:t>
            </a:r>
            <a:r>
              <a:rPr lang="en-US" altLang="ja-JP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30×150</a:t>
            </a:r>
          </a:p>
        </p:txBody>
      </p:sp>
      <p:sp>
        <p:nvSpPr>
          <p:cNvPr id="38" name="タイトル 1"/>
          <p:cNvSpPr txBox="1">
            <a:spLocks/>
          </p:cNvSpPr>
          <p:nvPr/>
        </p:nvSpPr>
        <p:spPr>
          <a:xfrm>
            <a:off x="4972623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■キャノピー（仕様変更）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29294" y="1274472"/>
            <a:ext cx="3095056" cy="66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タイトル 1"/>
          <p:cNvSpPr txBox="1">
            <a:spLocks/>
          </p:cNvSpPr>
          <p:nvPr/>
        </p:nvSpPr>
        <p:spPr>
          <a:xfrm>
            <a:off x="250739" y="1284158"/>
            <a:ext cx="1562374" cy="56369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■色展開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（</a:t>
            </a:r>
            <a:r>
              <a:rPr lang="en-US" altLang="ja-JP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7</a:t>
            </a:r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色）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4" name="タイトル 1"/>
          <p:cNvSpPr txBox="1">
            <a:spLocks/>
          </p:cNvSpPr>
          <p:nvPr/>
        </p:nvSpPr>
        <p:spPr>
          <a:xfrm>
            <a:off x="250739" y="1947412"/>
            <a:ext cx="2223810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■サイズ・ポイント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5" name="タイトル 1"/>
          <p:cNvSpPr txBox="1">
            <a:spLocks/>
          </p:cNvSpPr>
          <p:nvPr/>
        </p:nvSpPr>
        <p:spPr>
          <a:xfrm>
            <a:off x="2353303" y="3521484"/>
            <a:ext cx="2800923" cy="942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ポイント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・美しい陰影を創り出す深いパーゴラ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・デザイン格子との連続意匠が可能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・キャノピー取付も可能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200" b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※</a:t>
            </a:r>
            <a:r>
              <a:rPr lang="ja-JP" altLang="en-US" sz="1200" b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上乗せ納まりはできません。</a:t>
            </a:r>
            <a:endParaRPr lang="en-US" altLang="ja-JP" sz="1200" b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6" name="タイトル 1"/>
          <p:cNvSpPr txBox="1">
            <a:spLocks/>
          </p:cNvSpPr>
          <p:nvPr/>
        </p:nvSpPr>
        <p:spPr>
          <a:xfrm>
            <a:off x="2353303" y="2277709"/>
            <a:ext cx="2800923" cy="122472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サイズ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D30×H150mm</a:t>
            </a:r>
          </a:p>
          <a:p>
            <a:endParaRPr lang="en-US" altLang="ja-JP" sz="4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W30:2,910mm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W40:3,910mm</a:t>
            </a: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5154226" y="1284158"/>
            <a:ext cx="1562374" cy="56369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■色展開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（</a:t>
            </a:r>
            <a:r>
              <a:rPr lang="en-US" altLang="ja-JP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色）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8" name="タイトル 1"/>
          <p:cNvSpPr txBox="1">
            <a:spLocks/>
          </p:cNvSpPr>
          <p:nvPr/>
        </p:nvSpPr>
        <p:spPr>
          <a:xfrm>
            <a:off x="5154226" y="1947412"/>
            <a:ext cx="2223810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■サイズ・ポイント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9" name="タイトル 1"/>
          <p:cNvSpPr txBox="1">
            <a:spLocks/>
          </p:cNvSpPr>
          <p:nvPr/>
        </p:nvSpPr>
        <p:spPr>
          <a:xfrm>
            <a:off x="7256791" y="3992816"/>
            <a:ext cx="2649210" cy="6836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ポイント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・材質・形状変更により破れに対する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品質を向上しました。</a:t>
            </a:r>
            <a:endParaRPr lang="en-US" altLang="ja-JP" sz="1200" b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0" name="タイトル 1"/>
          <p:cNvSpPr txBox="1">
            <a:spLocks/>
          </p:cNvSpPr>
          <p:nvPr/>
        </p:nvSpPr>
        <p:spPr>
          <a:xfrm>
            <a:off x="7256790" y="2277709"/>
            <a:ext cx="2800923" cy="122472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サイズ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布幅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806mm</a:t>
            </a:r>
          </a:p>
          <a:p>
            <a:endParaRPr lang="en-US" altLang="ja-JP" sz="4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L10: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 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840mm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L20:1,840mm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L30:2,840mm</a:t>
            </a:r>
          </a:p>
          <a:p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材質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ポリエステル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5294198" y="4787408"/>
            <a:ext cx="4173927" cy="1343425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前垂れを短くすることでスタイリッシュ且つ強風時の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バタツキを軽減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材質も変更し破れに対する品質を向上</a:t>
            </a:r>
          </a:p>
        </p:txBody>
      </p:sp>
      <p:cxnSp>
        <p:nvCxnSpPr>
          <p:cNvPr id="52" name="直線コネクタ 51"/>
          <p:cNvCxnSpPr/>
          <p:nvPr/>
        </p:nvCxnSpPr>
        <p:spPr>
          <a:xfrm>
            <a:off x="4944048" y="837452"/>
            <a:ext cx="0" cy="538237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3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02258" y="2149332"/>
            <a:ext cx="1158815" cy="10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3362" y="4879724"/>
            <a:ext cx="1347516" cy="1171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タイトル 1"/>
          <p:cNvSpPr txBox="1">
            <a:spLocks/>
          </p:cNvSpPr>
          <p:nvPr/>
        </p:nvSpPr>
        <p:spPr>
          <a:xfrm>
            <a:off x="381848" y="4649390"/>
            <a:ext cx="1760461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●アプローチのアクセントに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6" name="タイトル 1"/>
          <p:cNvSpPr txBox="1">
            <a:spLocks/>
          </p:cNvSpPr>
          <p:nvPr/>
        </p:nvSpPr>
        <p:spPr>
          <a:xfrm>
            <a:off x="1864171" y="4649390"/>
            <a:ext cx="1760461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●パーゴラを交差した演出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7" name="タイトル 1"/>
          <p:cNvSpPr txBox="1">
            <a:spLocks/>
          </p:cNvSpPr>
          <p:nvPr/>
        </p:nvSpPr>
        <p:spPr>
          <a:xfrm>
            <a:off x="3358443" y="4649390"/>
            <a:ext cx="1702937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●デザイン格子との連続性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58" name="Picture 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38060" y="4879724"/>
            <a:ext cx="1256612" cy="1178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6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3820" y="2277710"/>
            <a:ext cx="1760461" cy="2110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楕円 22">
            <a:extLst>
              <a:ext uri="{FF2B5EF4-FFF2-40B4-BE49-F238E27FC236}">
                <a16:creationId xmlns:a16="http://schemas.microsoft.com/office/drawing/2014/main" id="{F7DFEE14-562A-453F-9595-572B4733E5E1}"/>
              </a:ext>
            </a:extLst>
          </p:cNvPr>
          <p:cNvSpPr/>
          <p:nvPr/>
        </p:nvSpPr>
        <p:spPr>
          <a:xfrm>
            <a:off x="1386993" y="2651114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2" name="Picture 7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21918" y="2338744"/>
            <a:ext cx="1331828" cy="859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8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11416" y="2296713"/>
            <a:ext cx="1822255" cy="211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楕円 22">
            <a:extLst>
              <a:ext uri="{FF2B5EF4-FFF2-40B4-BE49-F238E27FC236}">
                <a16:creationId xmlns:a16="http://schemas.microsoft.com/office/drawing/2014/main" id="{F7DFEE14-562A-453F-9595-572B4733E5E1}"/>
              </a:ext>
            </a:extLst>
          </p:cNvPr>
          <p:cNvSpPr/>
          <p:nvPr/>
        </p:nvSpPr>
        <p:spPr>
          <a:xfrm>
            <a:off x="5980686" y="2651114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7" name="Picture 2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8413" y="1335087"/>
            <a:ext cx="1104900" cy="340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3"/>
          <p:cNvPicPr>
            <a:picLocks noChangeAspect="1" noChangeArrowheads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89043" y="1335088"/>
            <a:ext cx="1095247" cy="34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タイトル 1"/>
          <p:cNvSpPr txBox="1">
            <a:spLocks/>
          </p:cNvSpPr>
          <p:nvPr/>
        </p:nvSpPr>
        <p:spPr>
          <a:xfrm>
            <a:off x="6348412" y="1653487"/>
            <a:ext cx="1104901" cy="21121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pPr algn="ctr"/>
            <a:r>
              <a:rPr lang="ja-JP" altLang="en-US" sz="7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ベージュ</a:t>
            </a:r>
            <a:endParaRPr lang="en-US" altLang="ja-JP" sz="7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0" name="タイトル 1"/>
          <p:cNvSpPr txBox="1">
            <a:spLocks/>
          </p:cNvSpPr>
          <p:nvPr/>
        </p:nvSpPr>
        <p:spPr>
          <a:xfrm>
            <a:off x="7579389" y="1653487"/>
            <a:ext cx="1104901" cy="21121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pPr algn="ctr"/>
            <a:r>
              <a:rPr lang="ja-JP" altLang="en-US" sz="7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ライトベージュ</a:t>
            </a:r>
            <a:endParaRPr lang="en-US" altLang="ja-JP" sz="7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71" name="Picture 2"/>
          <p:cNvPicPr>
            <a:picLocks noChangeAspect="1" noChangeArrowheads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9012" y="4873465"/>
            <a:ext cx="1355509" cy="117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8821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新アイテム詳細</a:t>
            </a:r>
          </a:p>
        </p:txBody>
      </p:sp>
      <p:pic>
        <p:nvPicPr>
          <p:cNvPr id="34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24332" y="2112549"/>
            <a:ext cx="1216752" cy="119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7308" y="2633805"/>
            <a:ext cx="1529105" cy="968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タイトル 1"/>
          <p:cNvSpPr txBox="1">
            <a:spLocks/>
          </p:cNvSpPr>
          <p:nvPr/>
        </p:nvSpPr>
        <p:spPr>
          <a:xfrm>
            <a:off x="155489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■フレーム意匠部材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9" name="タイトル 1"/>
          <p:cNvSpPr txBox="1">
            <a:spLocks/>
          </p:cNvSpPr>
          <p:nvPr/>
        </p:nvSpPr>
        <p:spPr>
          <a:xfrm>
            <a:off x="4972623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■壁上柱部材（中間柱）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29294" y="1274472"/>
            <a:ext cx="1432392" cy="66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タイトル 1"/>
          <p:cNvSpPr txBox="1">
            <a:spLocks/>
          </p:cNvSpPr>
          <p:nvPr/>
        </p:nvSpPr>
        <p:spPr>
          <a:xfrm>
            <a:off x="250739" y="1284158"/>
            <a:ext cx="1562374" cy="56369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■色展開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（</a:t>
            </a:r>
            <a:r>
              <a:rPr lang="en-US" altLang="ja-JP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</a:t>
            </a:r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色）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3" name="タイトル 1"/>
          <p:cNvSpPr txBox="1">
            <a:spLocks/>
          </p:cNvSpPr>
          <p:nvPr/>
        </p:nvSpPr>
        <p:spPr>
          <a:xfrm>
            <a:off x="250739" y="1947412"/>
            <a:ext cx="2223810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■サイズ・ポイント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4" name="タイトル 1"/>
          <p:cNvSpPr txBox="1">
            <a:spLocks/>
          </p:cNvSpPr>
          <p:nvPr/>
        </p:nvSpPr>
        <p:spPr>
          <a:xfrm>
            <a:off x="2274922" y="3521484"/>
            <a:ext cx="2800923" cy="942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ポイント</a:t>
            </a:r>
            <a:r>
              <a:rPr lang="en-US" altLang="ja-JP" sz="120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20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・ワイドフレーム、フリールーフの意匠</a:t>
            </a:r>
            <a:r>
              <a:rPr lang="en-US" altLang="ja-JP" sz="120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UP</a:t>
            </a:r>
          </a:p>
          <a:p>
            <a:r>
              <a:rPr lang="ja-JP" altLang="en-US" sz="120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・デザイン格子外付けタイプと組合せ可能</a:t>
            </a:r>
            <a:endParaRPr lang="en-US" altLang="ja-JP" sz="1200" b="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6" name="タイトル 1"/>
          <p:cNvSpPr txBox="1">
            <a:spLocks/>
          </p:cNvSpPr>
          <p:nvPr/>
        </p:nvSpPr>
        <p:spPr>
          <a:xfrm>
            <a:off x="5127383" y="1947412"/>
            <a:ext cx="2044941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■商品仕様・ポイント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2274922" y="2277709"/>
            <a:ext cx="2800923" cy="942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サイズ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本体：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L4000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ｍｍ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コーナー：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375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＋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375mm</a:t>
            </a:r>
          </a:p>
        </p:txBody>
      </p:sp>
      <p:sp>
        <p:nvSpPr>
          <p:cNvPr id="48" name="タイトル 1"/>
          <p:cNvSpPr txBox="1">
            <a:spLocks/>
          </p:cNvSpPr>
          <p:nvPr/>
        </p:nvSpPr>
        <p:spPr>
          <a:xfrm>
            <a:off x="7105077" y="3187673"/>
            <a:ext cx="2800923" cy="62379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ポイント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・コンクリート壁の上に柱を取付け可能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・空間に浮遊感を与える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9" name="タイトル 1"/>
          <p:cNvSpPr txBox="1">
            <a:spLocks/>
          </p:cNvSpPr>
          <p:nvPr/>
        </p:nvSpPr>
        <p:spPr>
          <a:xfrm>
            <a:off x="7105077" y="2277709"/>
            <a:ext cx="2800923" cy="942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サイズ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D150×W150mm</a:t>
            </a:r>
          </a:p>
          <a:p>
            <a:endParaRPr lang="en-US" altLang="ja-JP" sz="4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H300mm</a:t>
            </a:r>
          </a:p>
        </p:txBody>
      </p:sp>
      <p:cxnSp>
        <p:nvCxnSpPr>
          <p:cNvPr id="50" name="直線コネクタ 49"/>
          <p:cNvCxnSpPr/>
          <p:nvPr/>
        </p:nvCxnSpPr>
        <p:spPr>
          <a:xfrm>
            <a:off x="4944048" y="837452"/>
            <a:ext cx="0" cy="538237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5253" y="1274472"/>
            <a:ext cx="3657604" cy="66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タイトル 1"/>
          <p:cNvSpPr txBox="1">
            <a:spLocks/>
          </p:cNvSpPr>
          <p:nvPr/>
        </p:nvSpPr>
        <p:spPr>
          <a:xfrm>
            <a:off x="5126698" y="1284158"/>
            <a:ext cx="1562374" cy="56369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■色展開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（</a:t>
            </a:r>
            <a:r>
              <a:rPr lang="en-US" altLang="ja-JP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8</a:t>
            </a:r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色）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53" name="Picture 2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74274" y="1274472"/>
            <a:ext cx="533963" cy="66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タイトル 1"/>
          <p:cNvSpPr txBox="1">
            <a:spLocks/>
          </p:cNvSpPr>
          <p:nvPr/>
        </p:nvSpPr>
        <p:spPr>
          <a:xfrm>
            <a:off x="250739" y="4423011"/>
            <a:ext cx="2223810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■デザイン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5" name="タイトル 1"/>
          <p:cNvSpPr txBox="1">
            <a:spLocks/>
          </p:cNvSpPr>
          <p:nvPr/>
        </p:nvSpPr>
        <p:spPr>
          <a:xfrm>
            <a:off x="7105077" y="3898654"/>
            <a:ext cx="2800923" cy="62379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施工上の注意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・縦樋をつけることはできません。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56" name="Picture 2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49391" y="4982036"/>
            <a:ext cx="1748389" cy="1176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2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198" y="5052712"/>
            <a:ext cx="1589759" cy="118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タイトル 1"/>
          <p:cNvSpPr txBox="1">
            <a:spLocks/>
          </p:cNvSpPr>
          <p:nvPr/>
        </p:nvSpPr>
        <p:spPr>
          <a:xfrm>
            <a:off x="381848" y="4725590"/>
            <a:ext cx="1760461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●こだわりのコーナーデザイン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9" name="タイトル 1"/>
          <p:cNvSpPr txBox="1">
            <a:spLocks/>
          </p:cNvSpPr>
          <p:nvPr/>
        </p:nvSpPr>
        <p:spPr>
          <a:xfrm>
            <a:off x="2474549" y="4725590"/>
            <a:ext cx="2498074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●デザイン格子外付けタイプが美しく納まる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61" name="Picture 4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0999" y="2293018"/>
            <a:ext cx="1726911" cy="2021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楕円 22">
            <a:extLst>
              <a:ext uri="{FF2B5EF4-FFF2-40B4-BE49-F238E27FC236}">
                <a16:creationId xmlns:a16="http://schemas.microsoft.com/office/drawing/2014/main" id="{F7DFEE14-562A-453F-9595-572B4733E5E1}"/>
              </a:ext>
            </a:extLst>
          </p:cNvPr>
          <p:cNvSpPr/>
          <p:nvPr/>
        </p:nvSpPr>
        <p:spPr>
          <a:xfrm>
            <a:off x="1262078" y="2408213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5" name="Picture 5"/>
          <p:cNvPicPr>
            <a:picLocks noChangeAspect="1" noChangeArrowheads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67028" y="2295772"/>
            <a:ext cx="1838049" cy="2019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楕円 22">
            <a:extLst>
              <a:ext uri="{FF2B5EF4-FFF2-40B4-BE49-F238E27FC236}">
                <a16:creationId xmlns:a16="http://schemas.microsoft.com/office/drawing/2014/main" id="{F7DFEE14-562A-453F-9595-572B4733E5E1}"/>
              </a:ext>
            </a:extLst>
          </p:cNvPr>
          <p:cNvSpPr/>
          <p:nvPr/>
        </p:nvSpPr>
        <p:spPr>
          <a:xfrm>
            <a:off x="6272004" y="2651114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3" name="Picture 7"/>
          <p:cNvPicPr>
            <a:picLocks noChangeAspect="1" noChangeArrowheads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84282" y="4982036"/>
            <a:ext cx="1838049" cy="1266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タイトル 1"/>
          <p:cNvSpPr txBox="1">
            <a:spLocks/>
          </p:cNvSpPr>
          <p:nvPr/>
        </p:nvSpPr>
        <p:spPr>
          <a:xfrm>
            <a:off x="5124995" y="4725590"/>
            <a:ext cx="1760461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●浮遊感のあるファサード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5" name="タイトル 1"/>
          <p:cNvSpPr txBox="1">
            <a:spLocks/>
          </p:cNvSpPr>
          <p:nvPr/>
        </p:nvSpPr>
        <p:spPr>
          <a:xfrm>
            <a:off x="7217696" y="4725590"/>
            <a:ext cx="2498074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●敷地全体を活かしたガーデン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76" name="Picture 8"/>
          <p:cNvPicPr>
            <a:picLocks noChangeAspect="1" noChangeArrowheads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24040" y="4982036"/>
            <a:ext cx="2181910" cy="1266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26891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新アイテム詳細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81311" y="1403186"/>
            <a:ext cx="1850983" cy="2046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タイトル 1"/>
          <p:cNvSpPr txBox="1">
            <a:spLocks/>
          </p:cNvSpPr>
          <p:nvPr/>
        </p:nvSpPr>
        <p:spPr>
          <a:xfrm>
            <a:off x="155489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■ラインライト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タイトル 1"/>
          <p:cNvSpPr txBox="1">
            <a:spLocks/>
          </p:cNvSpPr>
          <p:nvPr/>
        </p:nvSpPr>
        <p:spPr>
          <a:xfrm>
            <a:off x="4972623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■スタイルシェード取付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9294" y="1274472"/>
            <a:ext cx="3657604" cy="66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タイトル 1"/>
          <p:cNvSpPr txBox="1">
            <a:spLocks/>
          </p:cNvSpPr>
          <p:nvPr/>
        </p:nvSpPr>
        <p:spPr>
          <a:xfrm>
            <a:off x="250739" y="1284158"/>
            <a:ext cx="1562374" cy="56369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■色展開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（</a:t>
            </a:r>
            <a:r>
              <a:rPr lang="en-US" altLang="ja-JP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8</a:t>
            </a:r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色）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0" name="タイトル 1"/>
          <p:cNvSpPr txBox="1">
            <a:spLocks/>
          </p:cNvSpPr>
          <p:nvPr/>
        </p:nvSpPr>
        <p:spPr>
          <a:xfrm>
            <a:off x="250739" y="1947412"/>
            <a:ext cx="2223810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■サイズ・ポイント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1" name="タイトル 1"/>
          <p:cNvSpPr txBox="1">
            <a:spLocks/>
          </p:cNvSpPr>
          <p:nvPr/>
        </p:nvSpPr>
        <p:spPr>
          <a:xfrm>
            <a:off x="2353303" y="3434394"/>
            <a:ext cx="2800923" cy="942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ポイント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・ビームラインライトでシームレスな光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・ウォール、ルーフを演出する間接照明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2" name="タイトル 1"/>
          <p:cNvSpPr txBox="1">
            <a:spLocks/>
          </p:cNvSpPr>
          <p:nvPr/>
        </p:nvSpPr>
        <p:spPr>
          <a:xfrm>
            <a:off x="2353303" y="2277709"/>
            <a:ext cx="2800923" cy="942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サイズ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本体 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2100mm</a:t>
            </a:r>
          </a:p>
        </p:txBody>
      </p:sp>
      <p:cxnSp>
        <p:nvCxnSpPr>
          <p:cNvPr id="33" name="直線コネクタ 32"/>
          <p:cNvCxnSpPr/>
          <p:nvPr/>
        </p:nvCxnSpPr>
        <p:spPr>
          <a:xfrm>
            <a:off x="4944048" y="837452"/>
            <a:ext cx="0" cy="538237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タイトル 1"/>
          <p:cNvSpPr txBox="1">
            <a:spLocks/>
          </p:cNvSpPr>
          <p:nvPr/>
        </p:nvSpPr>
        <p:spPr>
          <a:xfrm>
            <a:off x="7105077" y="1368647"/>
            <a:ext cx="2800923" cy="119249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ポイント</a:t>
            </a:r>
            <a:r>
              <a:rPr lang="en-US" altLang="ja-JP" sz="120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20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・フレームにスタイルシェードの取付けが可能</a:t>
            </a:r>
            <a:endParaRPr lang="en-US" altLang="ja-JP" sz="1200" b="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・デッキや土間コンクリート固定が可能です。</a:t>
            </a:r>
            <a:endParaRPr lang="en-US" altLang="ja-JP" sz="1200" b="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・さらに快適なプラス</a:t>
            </a:r>
            <a:r>
              <a:rPr lang="en-US" altLang="ja-JP" sz="120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sz="120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空間を作ることが可能</a:t>
            </a:r>
            <a:endParaRPr lang="en-US" altLang="ja-JP" sz="1200" b="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3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5511" y="4293830"/>
            <a:ext cx="3512427" cy="18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80096" y="2328096"/>
            <a:ext cx="1255586" cy="830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6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9541" y="2406477"/>
            <a:ext cx="1610216" cy="10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7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5511" y="2296760"/>
            <a:ext cx="1746851" cy="1816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楕円 22">
            <a:extLst>
              <a:ext uri="{FF2B5EF4-FFF2-40B4-BE49-F238E27FC236}">
                <a16:creationId xmlns:a16="http://schemas.microsoft.com/office/drawing/2014/main" id="{F7DFEE14-562A-453F-9595-572B4733E5E1}"/>
              </a:ext>
            </a:extLst>
          </p:cNvPr>
          <p:cNvSpPr/>
          <p:nvPr/>
        </p:nvSpPr>
        <p:spPr>
          <a:xfrm>
            <a:off x="779101" y="2652603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楕円 22">
            <a:extLst>
              <a:ext uri="{FF2B5EF4-FFF2-40B4-BE49-F238E27FC236}">
                <a16:creationId xmlns:a16="http://schemas.microsoft.com/office/drawing/2014/main" id="{F7DFEE14-562A-453F-9595-572B4733E5E1}"/>
              </a:ext>
            </a:extLst>
          </p:cNvPr>
          <p:cNvSpPr/>
          <p:nvPr/>
        </p:nvSpPr>
        <p:spPr>
          <a:xfrm>
            <a:off x="5481730" y="1771272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4033" y="3518242"/>
            <a:ext cx="4535724" cy="270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72145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新アイテム詳細</a:t>
            </a:r>
          </a:p>
        </p:txBody>
      </p:sp>
      <p:sp>
        <p:nvSpPr>
          <p:cNvPr id="29" name="タイトル 1"/>
          <p:cNvSpPr txBox="1">
            <a:spLocks/>
          </p:cNvSpPr>
          <p:nvPr/>
        </p:nvSpPr>
        <p:spPr>
          <a:xfrm>
            <a:off x="155489" y="837452"/>
            <a:ext cx="3199602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■縦格子タイプ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40" name="直線コネクタ 39"/>
          <p:cNvCxnSpPr/>
          <p:nvPr/>
        </p:nvCxnSpPr>
        <p:spPr>
          <a:xfrm>
            <a:off x="3355091" y="837452"/>
            <a:ext cx="0" cy="538237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/>
          <p:cNvCxnSpPr/>
          <p:nvPr/>
        </p:nvCxnSpPr>
        <p:spPr>
          <a:xfrm>
            <a:off x="6611290" y="837452"/>
            <a:ext cx="0" cy="538237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タイトル 1"/>
          <p:cNvSpPr txBox="1">
            <a:spLocks/>
          </p:cNvSpPr>
          <p:nvPr/>
        </p:nvSpPr>
        <p:spPr>
          <a:xfrm>
            <a:off x="3355091" y="837452"/>
            <a:ext cx="3357797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■外付け縦格子タイプ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5" name="タイトル 1"/>
          <p:cNvSpPr txBox="1">
            <a:spLocks/>
          </p:cNvSpPr>
          <p:nvPr/>
        </p:nvSpPr>
        <p:spPr>
          <a:xfrm>
            <a:off x="6611291" y="837452"/>
            <a:ext cx="3193112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■外付け横桟格子タイプ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46" name="図 45" descr="テーブル, 座る, 猫 が含まれている画像&#10;&#10;自動的に生成された説明">
            <a:extLst>
              <a:ext uri="{FF2B5EF4-FFF2-40B4-BE49-F238E27FC236}">
                <a16:creationId xmlns:a16="http://schemas.microsoft.com/office/drawing/2014/main" id="{1B90C452-7CB0-4AD1-B828-433AE4BCDF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244" y="2376147"/>
            <a:ext cx="1394460" cy="2088817"/>
          </a:xfrm>
          <a:prstGeom prst="rect">
            <a:avLst/>
          </a:prstGeom>
        </p:spPr>
      </p:pic>
      <p:pic>
        <p:nvPicPr>
          <p:cNvPr id="47" name="図 46" descr="テーブル, 櫛, レンガ が含まれている画像&#10;&#10;自動的に生成された説明">
            <a:extLst>
              <a:ext uri="{FF2B5EF4-FFF2-40B4-BE49-F238E27FC236}">
                <a16:creationId xmlns:a16="http://schemas.microsoft.com/office/drawing/2014/main" id="{3E06F01E-4C8C-48A1-8AC0-6E2FD5D7E02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83504" y="2376147"/>
            <a:ext cx="1447388" cy="2088817"/>
          </a:xfrm>
          <a:prstGeom prst="rect">
            <a:avLst/>
          </a:prstGeom>
        </p:spPr>
      </p:pic>
      <p:pic>
        <p:nvPicPr>
          <p:cNvPr id="48" name="図 47" descr="部屋 が含まれている画像&#10;&#10;自動的に生成された説明">
            <a:extLst>
              <a:ext uri="{FF2B5EF4-FFF2-40B4-BE49-F238E27FC236}">
                <a16:creationId xmlns:a16="http://schemas.microsoft.com/office/drawing/2014/main" id="{D14EC965-16C3-41C0-BAE5-7E80344DD0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12887" y="2335366"/>
            <a:ext cx="1433229" cy="2108102"/>
          </a:xfrm>
          <a:prstGeom prst="rect">
            <a:avLst/>
          </a:prstGeom>
        </p:spPr>
      </p:pic>
      <p:pic>
        <p:nvPicPr>
          <p:cNvPr id="49" name="Picture 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56791" y="1218136"/>
            <a:ext cx="1668834" cy="83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タイトル 1"/>
          <p:cNvSpPr txBox="1">
            <a:spLocks/>
          </p:cNvSpPr>
          <p:nvPr/>
        </p:nvSpPr>
        <p:spPr>
          <a:xfrm>
            <a:off x="250739" y="1284158"/>
            <a:ext cx="1562374" cy="56369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■色展開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（</a:t>
            </a:r>
            <a:r>
              <a:rPr lang="en-US" altLang="ja-JP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7</a:t>
            </a:r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色）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1" name="タイトル 1"/>
          <p:cNvSpPr txBox="1">
            <a:spLocks/>
          </p:cNvSpPr>
          <p:nvPr/>
        </p:nvSpPr>
        <p:spPr>
          <a:xfrm>
            <a:off x="250739" y="1947412"/>
            <a:ext cx="2223810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■サイズ・ポイント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2" name="タイトル 1"/>
          <p:cNvSpPr txBox="1">
            <a:spLocks/>
          </p:cNvSpPr>
          <p:nvPr/>
        </p:nvSpPr>
        <p:spPr>
          <a:xfrm>
            <a:off x="1755290" y="2376147"/>
            <a:ext cx="1599801" cy="206732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サイズ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H24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：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2,450mm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H29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：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2,905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ｍｍ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5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W10: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 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910mm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W15: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1,410mm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W20: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1,910mm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W30: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2,910mm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W40: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3,910mm</a:t>
            </a:r>
          </a:p>
          <a:p>
            <a:r>
              <a:rPr lang="en-US" altLang="ja-JP" sz="8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※W30</a:t>
            </a:r>
            <a:r>
              <a:rPr lang="ja-JP" altLang="en-US" sz="8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8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40</a:t>
            </a:r>
            <a:r>
              <a:rPr lang="ja-JP" altLang="en-US" sz="8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は</a:t>
            </a:r>
            <a:r>
              <a:rPr lang="en-US" altLang="ja-JP" sz="8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 sz="8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角柱・フレーム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3" name="タイトル 1"/>
          <p:cNvSpPr txBox="1">
            <a:spLocks/>
          </p:cNvSpPr>
          <p:nvPr/>
        </p:nvSpPr>
        <p:spPr>
          <a:xfrm>
            <a:off x="381848" y="4585890"/>
            <a:ext cx="2743777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</a:t>
            </a:r>
            <a:r>
              <a:rPr lang="en-US" altLang="ja-JP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4m</a:t>
            </a:r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ピッチでダイナミックなファサード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54" name="Picture 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89556" y="1218136"/>
            <a:ext cx="1668834" cy="83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タイトル 1"/>
          <p:cNvSpPr txBox="1">
            <a:spLocks/>
          </p:cNvSpPr>
          <p:nvPr/>
        </p:nvSpPr>
        <p:spPr>
          <a:xfrm>
            <a:off x="3483504" y="1284158"/>
            <a:ext cx="1562374" cy="56369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■色展開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（</a:t>
            </a:r>
            <a:r>
              <a:rPr lang="en-US" altLang="ja-JP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7</a:t>
            </a:r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色）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6" name="タイトル 1"/>
          <p:cNvSpPr txBox="1">
            <a:spLocks/>
          </p:cNvSpPr>
          <p:nvPr/>
        </p:nvSpPr>
        <p:spPr>
          <a:xfrm>
            <a:off x="3483504" y="1947412"/>
            <a:ext cx="2223810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■サイズ・ポイント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57" name="Picture 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18939" y="1218136"/>
            <a:ext cx="1668834" cy="83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タイトル 1"/>
          <p:cNvSpPr txBox="1">
            <a:spLocks/>
          </p:cNvSpPr>
          <p:nvPr/>
        </p:nvSpPr>
        <p:spPr>
          <a:xfrm>
            <a:off x="6712887" y="1284158"/>
            <a:ext cx="1562374" cy="56369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■色展開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（</a:t>
            </a:r>
            <a:r>
              <a:rPr lang="en-US" altLang="ja-JP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7</a:t>
            </a:r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色）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9" name="タイトル 1"/>
          <p:cNvSpPr txBox="1">
            <a:spLocks/>
          </p:cNvSpPr>
          <p:nvPr/>
        </p:nvSpPr>
        <p:spPr>
          <a:xfrm>
            <a:off x="6712887" y="1947412"/>
            <a:ext cx="2223810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■サイズ・ポイント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0" name="タイトル 1"/>
          <p:cNvSpPr txBox="1">
            <a:spLocks/>
          </p:cNvSpPr>
          <p:nvPr/>
        </p:nvSpPr>
        <p:spPr>
          <a:xfrm>
            <a:off x="4907413" y="2376147"/>
            <a:ext cx="1599801" cy="206732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サイズ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H24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：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2,450mm</a:t>
            </a:r>
          </a:p>
          <a:p>
            <a:endParaRPr lang="en-US" altLang="ja-JP" sz="5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W10: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1,090mm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W15: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1,590mm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W20: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2,090mm</a:t>
            </a:r>
          </a:p>
        </p:txBody>
      </p:sp>
      <p:sp>
        <p:nvSpPr>
          <p:cNvPr id="61" name="タイトル 1"/>
          <p:cNvSpPr txBox="1">
            <a:spLocks/>
          </p:cNvSpPr>
          <p:nvPr/>
        </p:nvSpPr>
        <p:spPr>
          <a:xfrm>
            <a:off x="8136796" y="2376147"/>
            <a:ext cx="1599801" cy="206732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サイズ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H24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：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2,450mm</a:t>
            </a:r>
          </a:p>
          <a:p>
            <a:endParaRPr lang="en-US" altLang="ja-JP" sz="3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W22: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2,188mm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W27: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2,643mm</a:t>
            </a:r>
          </a:p>
        </p:txBody>
      </p:sp>
      <p:sp>
        <p:nvSpPr>
          <p:cNvPr id="62" name="タイトル 1"/>
          <p:cNvSpPr txBox="1">
            <a:spLocks/>
          </p:cNvSpPr>
          <p:nvPr/>
        </p:nvSpPr>
        <p:spPr>
          <a:xfrm>
            <a:off x="3483504" y="4585890"/>
            <a:ext cx="2743777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●ルーフ・フレームとの重なり感を表現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3" name="タイトル 1"/>
          <p:cNvSpPr txBox="1">
            <a:spLocks/>
          </p:cNvSpPr>
          <p:nvPr/>
        </p:nvSpPr>
        <p:spPr>
          <a:xfrm>
            <a:off x="6712887" y="4585890"/>
            <a:ext cx="2743777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●両面に取りつけることで新しい表情が生まれる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64" name="Picture 2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557" y="4883936"/>
            <a:ext cx="2609643" cy="133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3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62853" y="4915563"/>
            <a:ext cx="2611997" cy="130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4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0" y="4915563"/>
            <a:ext cx="2474230" cy="130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23555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新アイテム詳細</a:t>
            </a:r>
          </a:p>
        </p:txBody>
      </p:sp>
      <p:pic>
        <p:nvPicPr>
          <p:cNvPr id="70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729" y="2338246"/>
            <a:ext cx="1822272" cy="2196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01565" y="5145136"/>
            <a:ext cx="2731878" cy="1074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4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19693" y="2284469"/>
            <a:ext cx="1918941" cy="2417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" name="タイトル 1"/>
          <p:cNvSpPr txBox="1">
            <a:spLocks/>
          </p:cNvSpPr>
          <p:nvPr/>
        </p:nvSpPr>
        <p:spPr>
          <a:xfrm>
            <a:off x="155489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■デザイン格子 </a:t>
            </a:r>
            <a:r>
              <a:rPr lang="en-US" altLang="ja-JP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30×150</a:t>
            </a:r>
          </a:p>
        </p:txBody>
      </p:sp>
      <p:sp>
        <p:nvSpPr>
          <p:cNvPr id="74" name="タイトル 1"/>
          <p:cNvSpPr txBox="1">
            <a:spLocks/>
          </p:cNvSpPr>
          <p:nvPr/>
        </p:nvSpPr>
        <p:spPr>
          <a:xfrm>
            <a:off x="4972623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■デザイン格子 外付けタイプ</a:t>
            </a:r>
            <a:r>
              <a:rPr lang="en-US" altLang="ja-JP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30×30</a:t>
            </a:r>
          </a:p>
        </p:txBody>
      </p:sp>
      <p:pic>
        <p:nvPicPr>
          <p:cNvPr id="75" name="Picture 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29294" y="1274472"/>
            <a:ext cx="3095056" cy="66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タイトル 1"/>
          <p:cNvSpPr txBox="1">
            <a:spLocks/>
          </p:cNvSpPr>
          <p:nvPr/>
        </p:nvSpPr>
        <p:spPr>
          <a:xfrm>
            <a:off x="250739" y="1284158"/>
            <a:ext cx="1562374" cy="56369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■色展開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（</a:t>
            </a:r>
            <a:r>
              <a:rPr lang="en-US" altLang="ja-JP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7</a:t>
            </a:r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色）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7" name="タイトル 1"/>
          <p:cNvSpPr txBox="1">
            <a:spLocks/>
          </p:cNvSpPr>
          <p:nvPr/>
        </p:nvSpPr>
        <p:spPr>
          <a:xfrm>
            <a:off x="250739" y="1947412"/>
            <a:ext cx="2223810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■サイズ・ポイント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8" name="タイトル 1"/>
          <p:cNvSpPr txBox="1">
            <a:spLocks/>
          </p:cNvSpPr>
          <p:nvPr/>
        </p:nvSpPr>
        <p:spPr>
          <a:xfrm>
            <a:off x="2353303" y="3521484"/>
            <a:ext cx="2800923" cy="118010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ポイント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・奥行感のあるアクセント格子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角、ワイドフレームへの取付け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・既存デザイン格子との組み合わせ提案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・角度振りにも対応</a:t>
            </a:r>
            <a:endParaRPr lang="en-US" altLang="ja-JP" sz="1200" b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9" name="タイトル 1"/>
          <p:cNvSpPr txBox="1">
            <a:spLocks/>
          </p:cNvSpPr>
          <p:nvPr/>
        </p:nvSpPr>
        <p:spPr>
          <a:xfrm>
            <a:off x="2353303" y="2277709"/>
            <a:ext cx="2800923" cy="122472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サイズ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D150×W30mm</a:t>
            </a:r>
          </a:p>
          <a:p>
            <a:endParaRPr lang="en-US" altLang="ja-JP" sz="4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H24:2,300mm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H29:2,755mm</a:t>
            </a:r>
          </a:p>
        </p:txBody>
      </p:sp>
      <p:sp>
        <p:nvSpPr>
          <p:cNvPr id="80" name="タイトル 1"/>
          <p:cNvSpPr txBox="1">
            <a:spLocks/>
          </p:cNvSpPr>
          <p:nvPr/>
        </p:nvSpPr>
        <p:spPr>
          <a:xfrm>
            <a:off x="5154226" y="1947412"/>
            <a:ext cx="2223810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■サイズ・ポイント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81" name="直線コネクタ 80"/>
          <p:cNvCxnSpPr/>
          <p:nvPr/>
        </p:nvCxnSpPr>
        <p:spPr>
          <a:xfrm>
            <a:off x="5045644" y="837452"/>
            <a:ext cx="0" cy="538237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2" name="Picture 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32781" y="1274472"/>
            <a:ext cx="3095056" cy="66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タイトル 1"/>
          <p:cNvSpPr txBox="1">
            <a:spLocks/>
          </p:cNvSpPr>
          <p:nvPr/>
        </p:nvSpPr>
        <p:spPr>
          <a:xfrm>
            <a:off x="5154226" y="1284158"/>
            <a:ext cx="1562374" cy="56369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■色展開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（</a:t>
            </a:r>
            <a:r>
              <a:rPr lang="en-US" altLang="ja-JP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7</a:t>
            </a:r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色）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4" name="タイトル 1"/>
          <p:cNvSpPr txBox="1">
            <a:spLocks/>
          </p:cNvSpPr>
          <p:nvPr/>
        </p:nvSpPr>
        <p:spPr>
          <a:xfrm>
            <a:off x="7138634" y="3521484"/>
            <a:ext cx="2800923" cy="942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ポイント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・フレーム前面に取りつけるアクセント格子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・フレーム意匠部材と美しく組合せ可能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・軽やかなデザインで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ウォールとのレイヤー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にお勧めです。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・角度振り不可</a:t>
            </a:r>
            <a:endParaRPr lang="en-US" altLang="ja-JP" sz="1200" b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5" name="タイトル 1"/>
          <p:cNvSpPr txBox="1">
            <a:spLocks/>
          </p:cNvSpPr>
          <p:nvPr/>
        </p:nvSpPr>
        <p:spPr>
          <a:xfrm>
            <a:off x="7138634" y="2277709"/>
            <a:ext cx="2800923" cy="122472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サイズ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D30×W30mm</a:t>
            </a:r>
          </a:p>
          <a:p>
            <a:endParaRPr lang="en-US" altLang="ja-JP" sz="4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H24:2,405mm</a:t>
            </a:r>
          </a:p>
        </p:txBody>
      </p:sp>
      <p:sp>
        <p:nvSpPr>
          <p:cNvPr id="86" name="楕円 22">
            <a:extLst>
              <a:ext uri="{FF2B5EF4-FFF2-40B4-BE49-F238E27FC236}">
                <a16:creationId xmlns:a16="http://schemas.microsoft.com/office/drawing/2014/main" id="{F7DFEE14-562A-453F-9595-572B4733E5E1}"/>
              </a:ext>
            </a:extLst>
          </p:cNvPr>
          <p:cNvSpPr/>
          <p:nvPr/>
        </p:nvSpPr>
        <p:spPr>
          <a:xfrm>
            <a:off x="1109425" y="3252400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7" name="Picture 2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5812" y="5066202"/>
            <a:ext cx="819956" cy="955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3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613" y="5066203"/>
            <a:ext cx="793292" cy="95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" name="タイトル 1"/>
          <p:cNvSpPr txBox="1">
            <a:spLocks/>
          </p:cNvSpPr>
          <p:nvPr/>
        </p:nvSpPr>
        <p:spPr>
          <a:xfrm>
            <a:off x="289488" y="4809805"/>
            <a:ext cx="2092701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●見込みが深く目隠し率が高い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0" name="二等辺三角形 89"/>
          <p:cNvSpPr/>
          <p:nvPr/>
        </p:nvSpPr>
        <p:spPr>
          <a:xfrm rot="5400000">
            <a:off x="1039896" y="5477481"/>
            <a:ext cx="327425" cy="133349"/>
          </a:xfrm>
          <a:prstGeom prst="triangl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1" name="タイトル 1"/>
          <p:cNvSpPr txBox="1">
            <a:spLocks/>
          </p:cNvSpPr>
          <p:nvPr/>
        </p:nvSpPr>
        <p:spPr>
          <a:xfrm>
            <a:off x="156206" y="6050637"/>
            <a:ext cx="1111905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30×90</a:t>
            </a:r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の場合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2" name="タイトル 1"/>
          <p:cNvSpPr txBox="1">
            <a:spLocks/>
          </p:cNvSpPr>
          <p:nvPr/>
        </p:nvSpPr>
        <p:spPr>
          <a:xfrm>
            <a:off x="1246014" y="6050637"/>
            <a:ext cx="1111905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30×150</a:t>
            </a:r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の場合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3" name="タイトル 1"/>
          <p:cNvSpPr txBox="1">
            <a:spLocks/>
          </p:cNvSpPr>
          <p:nvPr/>
        </p:nvSpPr>
        <p:spPr>
          <a:xfrm>
            <a:off x="2248776" y="4809805"/>
            <a:ext cx="2092701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●角度振りも可能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94" name="Picture 2">
            <a:extLst>
              <a:ext uri="{FF2B5EF4-FFF2-40B4-BE49-F238E27FC236}">
                <a16:creationId xmlns:a16="http://schemas.microsoft.com/office/drawing/2014/main" id="{3BAC0519-A144-4573-92E5-B8BD1A650D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80309" y="4788974"/>
            <a:ext cx="1645351" cy="141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" name="タイトル 1"/>
          <p:cNvSpPr txBox="1">
            <a:spLocks/>
          </p:cNvSpPr>
          <p:nvPr/>
        </p:nvSpPr>
        <p:spPr>
          <a:xfrm>
            <a:off x="5299352" y="4921061"/>
            <a:ext cx="2380957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●フレーム意匠部材との美しい組合せ</a:t>
            </a:r>
            <a:endParaRPr lang="en-US" altLang="ja-JP" sz="1050" b="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6" name="楕円 22">
            <a:extLst>
              <a:ext uri="{FF2B5EF4-FFF2-40B4-BE49-F238E27FC236}">
                <a16:creationId xmlns:a16="http://schemas.microsoft.com/office/drawing/2014/main" id="{F7DFEE14-562A-453F-9595-572B4733E5E1}"/>
              </a:ext>
            </a:extLst>
          </p:cNvPr>
          <p:cNvSpPr/>
          <p:nvPr/>
        </p:nvSpPr>
        <p:spPr>
          <a:xfrm>
            <a:off x="5759694" y="2986594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47074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新アイテム詳細</a:t>
            </a:r>
          </a:p>
        </p:txBody>
      </p:sp>
      <p:pic>
        <p:nvPicPr>
          <p:cNvPr id="102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63592" y="3471887"/>
            <a:ext cx="2119716" cy="1533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2651" y="2328096"/>
            <a:ext cx="4503611" cy="2424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" name="タイトル 1"/>
          <p:cNvSpPr txBox="1">
            <a:spLocks/>
          </p:cNvSpPr>
          <p:nvPr/>
        </p:nvSpPr>
        <p:spPr>
          <a:xfrm>
            <a:off x="155489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■ガラス引戸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105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29294" y="1274472"/>
            <a:ext cx="1439665" cy="66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" name="タイトル 1"/>
          <p:cNvSpPr txBox="1">
            <a:spLocks/>
          </p:cNvSpPr>
          <p:nvPr/>
        </p:nvSpPr>
        <p:spPr>
          <a:xfrm>
            <a:off x="250739" y="1284158"/>
            <a:ext cx="1562374" cy="56369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■色展開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（</a:t>
            </a:r>
            <a:r>
              <a:rPr lang="en-US" altLang="ja-JP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色）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7" name="タイトル 1"/>
          <p:cNvSpPr txBox="1">
            <a:spLocks/>
          </p:cNvSpPr>
          <p:nvPr/>
        </p:nvSpPr>
        <p:spPr>
          <a:xfrm>
            <a:off x="250739" y="1947412"/>
            <a:ext cx="2223810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■サイズ・ポイント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8" name="タイトル 1"/>
          <p:cNvSpPr txBox="1">
            <a:spLocks/>
          </p:cNvSpPr>
          <p:nvPr/>
        </p:nvSpPr>
        <p:spPr>
          <a:xfrm>
            <a:off x="2353303" y="4908274"/>
            <a:ext cx="2800923" cy="118010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ポイント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・パネル本体は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10mm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厚の強化ガラス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・至福の離れ空間を演出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・引戸本体は縦枠の無いノイズレス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・美しく掴みやすい把手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9" name="タイトル 1"/>
          <p:cNvSpPr txBox="1">
            <a:spLocks/>
          </p:cNvSpPr>
          <p:nvPr/>
        </p:nvSpPr>
        <p:spPr>
          <a:xfrm>
            <a:off x="412651" y="4908838"/>
            <a:ext cx="2800923" cy="122472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サイズ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H24:2,450mm</a:t>
            </a:r>
          </a:p>
          <a:p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W30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用  ：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枚片引き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5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スパン用：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＋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枚両引き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6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スパン用：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＋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枚両引き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10" name="直線コネクタ 109"/>
          <p:cNvCxnSpPr/>
          <p:nvPr/>
        </p:nvCxnSpPr>
        <p:spPr>
          <a:xfrm>
            <a:off x="5045644" y="1477818"/>
            <a:ext cx="0" cy="474200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1" name="楕円 22">
            <a:extLst>
              <a:ext uri="{FF2B5EF4-FFF2-40B4-BE49-F238E27FC236}">
                <a16:creationId xmlns:a16="http://schemas.microsoft.com/office/drawing/2014/main" id="{F7DFEE14-562A-453F-9595-572B4733E5E1}"/>
              </a:ext>
            </a:extLst>
          </p:cNvPr>
          <p:cNvSpPr/>
          <p:nvPr/>
        </p:nvSpPr>
        <p:spPr>
          <a:xfrm>
            <a:off x="1695907" y="3432359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2" name="タイトル 1"/>
          <p:cNvSpPr txBox="1">
            <a:spLocks/>
          </p:cNvSpPr>
          <p:nvPr/>
        </p:nvSpPr>
        <p:spPr>
          <a:xfrm>
            <a:off x="5154226" y="1380435"/>
            <a:ext cx="2092701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●デザインを損なわない隙間塞ぎ材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3" name="タイトル 1"/>
          <p:cNvSpPr txBox="1">
            <a:spLocks/>
          </p:cNvSpPr>
          <p:nvPr/>
        </p:nvSpPr>
        <p:spPr>
          <a:xfrm>
            <a:off x="5154226" y="3208284"/>
            <a:ext cx="2092701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●縦枠のないデザイン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4" name="タイトル 1"/>
          <p:cNvSpPr txBox="1">
            <a:spLocks/>
          </p:cNvSpPr>
          <p:nvPr/>
        </p:nvSpPr>
        <p:spPr>
          <a:xfrm>
            <a:off x="7557375" y="1380435"/>
            <a:ext cx="2092701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●掃除可能なエルボ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5" name="タイトル 1"/>
          <p:cNvSpPr txBox="1">
            <a:spLocks/>
          </p:cNvSpPr>
          <p:nvPr/>
        </p:nvSpPr>
        <p:spPr>
          <a:xfrm>
            <a:off x="7557375" y="3208284"/>
            <a:ext cx="2092701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●ガラス引戸用外側排水雨樋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6" name="タイトル 1"/>
          <p:cNvSpPr txBox="1">
            <a:spLocks/>
          </p:cNvSpPr>
          <p:nvPr/>
        </p:nvSpPr>
        <p:spPr>
          <a:xfrm>
            <a:off x="5154226" y="5039947"/>
            <a:ext cx="2092701" cy="2240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●美しく掴みやすい把手</a:t>
            </a:r>
            <a:endParaRPr lang="en-US" altLang="ja-JP" sz="105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117" name="Picture 5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63592" y="5288770"/>
            <a:ext cx="2119716" cy="931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" name="Picture 4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27122" y="1604511"/>
            <a:ext cx="2131806" cy="153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Picture 3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7122" y="3458674"/>
            <a:ext cx="1899588" cy="154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Picture 6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41681" y="1604511"/>
            <a:ext cx="2119716" cy="1534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582117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新アイテム詳細</a:t>
            </a:r>
          </a:p>
        </p:txBody>
      </p:sp>
      <p:pic>
        <p:nvPicPr>
          <p:cNvPr id="39" name="Picture 4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58170" y="5435379"/>
            <a:ext cx="1681056" cy="80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80064" y="1596978"/>
            <a:ext cx="1306042" cy="1047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4491" y="3426232"/>
            <a:ext cx="1887197" cy="270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タイトル 1"/>
          <p:cNvSpPr txBox="1">
            <a:spLocks/>
          </p:cNvSpPr>
          <p:nvPr/>
        </p:nvSpPr>
        <p:spPr>
          <a:xfrm>
            <a:off x="155489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</a:t>
            </a:r>
            <a:r>
              <a:rPr lang="en-US" altLang="ja-JP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ウォール（セラミックタイル）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5056" y="1523754"/>
            <a:ext cx="3001841" cy="541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タイトル 1"/>
          <p:cNvSpPr txBox="1">
            <a:spLocks/>
          </p:cNvSpPr>
          <p:nvPr/>
        </p:nvSpPr>
        <p:spPr>
          <a:xfrm>
            <a:off x="250738" y="1284158"/>
            <a:ext cx="1806661" cy="56369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■色展開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6" name="タイトル 1"/>
          <p:cNvSpPr txBox="1">
            <a:spLocks/>
          </p:cNvSpPr>
          <p:nvPr/>
        </p:nvSpPr>
        <p:spPr>
          <a:xfrm>
            <a:off x="250739" y="3045549"/>
            <a:ext cx="2223810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■サイズ・ポイント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2353303" y="5130892"/>
            <a:ext cx="2533595" cy="942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ポイント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・存在感抜群の大判タイル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・高い耐久性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・優れた現場施工性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8" name="タイトル 1"/>
          <p:cNvSpPr txBox="1">
            <a:spLocks/>
          </p:cNvSpPr>
          <p:nvPr/>
        </p:nvSpPr>
        <p:spPr>
          <a:xfrm>
            <a:off x="2353303" y="3375846"/>
            <a:ext cx="2485949" cy="175504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サイズ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セラミックタイル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W1,200×H1,200mm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重量：約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13kg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／枚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梱包：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枚入り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4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ウォールサイズ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H24:2,450mm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H29:2,905mm</a:t>
            </a:r>
          </a:p>
        </p:txBody>
      </p:sp>
      <p:cxnSp>
        <p:nvCxnSpPr>
          <p:cNvPr id="49" name="直線コネクタ 48"/>
          <p:cNvCxnSpPr/>
          <p:nvPr/>
        </p:nvCxnSpPr>
        <p:spPr>
          <a:xfrm>
            <a:off x="4944048" y="1447800"/>
            <a:ext cx="0" cy="477202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タイトル 1"/>
          <p:cNvSpPr txBox="1">
            <a:spLocks/>
          </p:cNvSpPr>
          <p:nvPr/>
        </p:nvSpPr>
        <p:spPr>
          <a:xfrm>
            <a:off x="460288" y="2065458"/>
            <a:ext cx="2849537" cy="28184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セラミックタイル（</a:t>
            </a:r>
            <a:r>
              <a:rPr lang="en-US" altLang="ja-JP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色）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1" name="タイトル 1"/>
          <p:cNvSpPr txBox="1">
            <a:spLocks/>
          </p:cNvSpPr>
          <p:nvPr/>
        </p:nvSpPr>
        <p:spPr>
          <a:xfrm>
            <a:off x="460288" y="1527904"/>
            <a:ext cx="2849537" cy="28184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構造材（</a:t>
            </a:r>
            <a:r>
              <a:rPr lang="en-US" altLang="ja-JP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8</a:t>
            </a:r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色）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2" name="タイトル 1"/>
          <p:cNvSpPr txBox="1">
            <a:spLocks/>
          </p:cNvSpPr>
          <p:nvPr/>
        </p:nvSpPr>
        <p:spPr>
          <a:xfrm>
            <a:off x="4972623" y="1284158"/>
            <a:ext cx="1806661" cy="56369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■納まりパターン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3" name="タイトル 1"/>
          <p:cNvSpPr txBox="1">
            <a:spLocks/>
          </p:cNvSpPr>
          <p:nvPr/>
        </p:nvSpPr>
        <p:spPr>
          <a:xfrm>
            <a:off x="4972623" y="3105595"/>
            <a:ext cx="2637852" cy="42180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■現場加工について</a:t>
            </a:r>
            <a:endParaRPr lang="en-US" altLang="ja-JP" sz="1600" b="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4" name="タイトル 1"/>
          <p:cNvSpPr txBox="1">
            <a:spLocks/>
          </p:cNvSpPr>
          <p:nvPr/>
        </p:nvSpPr>
        <p:spPr>
          <a:xfrm>
            <a:off x="4972623" y="4919991"/>
            <a:ext cx="1806661" cy="42180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■施工例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61" name="図 60" descr="ホワイト, 乗る, ウマ, 男 が含まれている画像&#10;&#10;自動的に生成された説明">
            <a:extLst>
              <a:ext uri="{FF2B5EF4-FFF2-40B4-BE49-F238E27FC236}">
                <a16:creationId xmlns:a16="http://schemas.microsoft.com/office/drawing/2014/main" id="{D9DC9CBF-FCCD-43EA-9DA3-108ED509236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7"/>
          <a:stretch/>
        </p:blipFill>
        <p:spPr>
          <a:xfrm>
            <a:off x="2474549" y="2184839"/>
            <a:ext cx="745512" cy="739336"/>
          </a:xfrm>
          <a:prstGeom prst="rect">
            <a:avLst/>
          </a:prstGeom>
        </p:spPr>
      </p:pic>
      <p:pic>
        <p:nvPicPr>
          <p:cNvPr id="62" name="図 61" descr="ホワイト, ブラック, 座る, ドア が含まれている画像&#10;&#10;自動的に生成された説明">
            <a:extLst>
              <a:ext uri="{FF2B5EF4-FFF2-40B4-BE49-F238E27FC236}">
                <a16:creationId xmlns:a16="http://schemas.microsoft.com/office/drawing/2014/main" id="{A77FFC5C-64F5-4241-B4B7-C7DE2A09B18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81692" y="2187370"/>
            <a:ext cx="745512" cy="739336"/>
          </a:xfrm>
          <a:prstGeom prst="rect">
            <a:avLst/>
          </a:prstGeom>
        </p:spPr>
      </p:pic>
      <p:pic>
        <p:nvPicPr>
          <p:cNvPr id="65" name="図 64" descr="男, 乗る, 立つ, 板 が含まれている画像&#10;&#10;自動的に生成された説明">
            <a:extLst>
              <a:ext uri="{FF2B5EF4-FFF2-40B4-BE49-F238E27FC236}">
                <a16:creationId xmlns:a16="http://schemas.microsoft.com/office/drawing/2014/main" id="{FDB18089-13B3-4AFF-A5F2-D88223959BA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5"/>
          <a:stretch/>
        </p:blipFill>
        <p:spPr>
          <a:xfrm>
            <a:off x="4098766" y="2184839"/>
            <a:ext cx="745513" cy="739336"/>
          </a:xfrm>
          <a:prstGeom prst="rect">
            <a:avLst/>
          </a:prstGeom>
        </p:spPr>
      </p:pic>
      <p:sp>
        <p:nvSpPr>
          <p:cNvPr id="66" name="タイトル 1"/>
          <p:cNvSpPr txBox="1">
            <a:spLocks/>
          </p:cNvSpPr>
          <p:nvPr/>
        </p:nvSpPr>
        <p:spPr>
          <a:xfrm>
            <a:off x="2442799" y="2908709"/>
            <a:ext cx="807143" cy="2109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pPr algn="ctr"/>
            <a:r>
              <a:rPr lang="ja-JP" altLang="en-US" sz="7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バサルトブラック</a:t>
            </a:r>
            <a:endParaRPr lang="en-US" altLang="ja-JP" sz="7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7" name="タイトル 1"/>
          <p:cNvSpPr txBox="1">
            <a:spLocks/>
          </p:cNvSpPr>
          <p:nvPr/>
        </p:nvSpPr>
        <p:spPr>
          <a:xfrm>
            <a:off x="3249942" y="2908709"/>
            <a:ext cx="807143" cy="2109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pPr algn="ctr"/>
            <a:r>
              <a:rPr lang="ja-JP" altLang="en-US" sz="7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グレーズグレー</a:t>
            </a:r>
            <a:endParaRPr lang="en-US" altLang="ja-JP" sz="7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9" name="タイトル 1"/>
          <p:cNvSpPr txBox="1">
            <a:spLocks/>
          </p:cNvSpPr>
          <p:nvPr/>
        </p:nvSpPr>
        <p:spPr>
          <a:xfrm>
            <a:off x="4034224" y="2908709"/>
            <a:ext cx="886963" cy="2109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pPr algn="ctr"/>
            <a:r>
              <a:rPr lang="ja-JP" altLang="en-US" sz="7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フォグストーングレー</a:t>
            </a:r>
            <a:endParaRPr lang="en-US" altLang="ja-JP" sz="7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0" name="楕円 22">
            <a:extLst>
              <a:ext uri="{FF2B5EF4-FFF2-40B4-BE49-F238E27FC236}">
                <a16:creationId xmlns:a16="http://schemas.microsoft.com/office/drawing/2014/main" id="{F7DFEE14-562A-453F-9595-572B4733E5E1}"/>
              </a:ext>
            </a:extLst>
          </p:cNvPr>
          <p:cNvSpPr/>
          <p:nvPr/>
        </p:nvSpPr>
        <p:spPr>
          <a:xfrm>
            <a:off x="856207" y="4177472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1" name="Picture 2">
            <a:extLst>
              <a:ext uri="{FF2B5EF4-FFF2-40B4-BE49-F238E27FC236}">
                <a16:creationId xmlns:a16="http://schemas.microsoft.com/office/drawing/2014/main" id="{B0409406-364E-4D5C-A4A7-02F9AFE706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37877" y="1601927"/>
            <a:ext cx="1401570" cy="1049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3"/>
          <p:cNvPicPr>
            <a:picLocks noChangeAspect="1" noChangeArrowheads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49772" y="1601927"/>
            <a:ext cx="1312691" cy="1050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E68C28F7-4D04-4F68-935C-D373CD3227CA}"/>
              </a:ext>
            </a:extLst>
          </p:cNvPr>
          <p:cNvSpPr txBox="1"/>
          <p:nvPr/>
        </p:nvSpPr>
        <p:spPr>
          <a:xfrm>
            <a:off x="5201843" y="2644585"/>
            <a:ext cx="14219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1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90</a:t>
            </a:r>
            <a:r>
              <a:rPr lang="ja-JP" altLang="en-US" sz="11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角・</a:t>
            </a:r>
            <a:r>
              <a:rPr lang="en-US" altLang="ja-JP" sz="11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 sz="11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角フレーム</a:t>
            </a:r>
            <a:endParaRPr lang="en-US" altLang="ja-JP" sz="11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1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フレームのみ露出</a:t>
            </a:r>
            <a:endParaRPr lang="en-US" altLang="ja-JP" sz="105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3E04A6E3-C02D-422D-B7CF-1FF80384B6C7}"/>
              </a:ext>
            </a:extLst>
          </p:cNvPr>
          <p:cNvSpPr txBox="1"/>
          <p:nvPr/>
        </p:nvSpPr>
        <p:spPr>
          <a:xfrm>
            <a:off x="6643607" y="2644585"/>
            <a:ext cx="17273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1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 sz="11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角・</a:t>
            </a:r>
            <a:r>
              <a:rPr lang="en-US" altLang="ja-JP" sz="11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 sz="11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角フレーム</a:t>
            </a:r>
            <a:endParaRPr lang="en-US" altLang="ja-JP" sz="11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1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柱・フレーム共に露出</a:t>
            </a:r>
            <a:endParaRPr lang="en-US" altLang="ja-JP" sz="105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382298CB-F466-4926-B38D-9589BAAC27AC}"/>
              </a:ext>
            </a:extLst>
          </p:cNvPr>
          <p:cNvSpPr txBox="1"/>
          <p:nvPr/>
        </p:nvSpPr>
        <p:spPr>
          <a:xfrm>
            <a:off x="8142992" y="2644585"/>
            <a:ext cx="16069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1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90</a:t>
            </a:r>
            <a:r>
              <a:rPr lang="ja-JP" altLang="en-US" sz="11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角・</a:t>
            </a:r>
            <a:r>
              <a:rPr lang="en-US" altLang="ja-JP" sz="11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90×150</a:t>
            </a:r>
            <a:r>
              <a:rPr lang="ja-JP" altLang="en-US" sz="11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フレーム</a:t>
            </a:r>
            <a:endParaRPr lang="en-US" altLang="ja-JP" sz="11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1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柱・フレーム共に露出なし</a:t>
            </a:r>
            <a:endParaRPr lang="en-US" altLang="ja-JP" sz="11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76" name="Picture 6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7461" y="5439196"/>
            <a:ext cx="1486415" cy="808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タイトル 1"/>
          <p:cNvSpPr txBox="1">
            <a:spLocks/>
          </p:cNvSpPr>
          <p:nvPr/>
        </p:nvSpPr>
        <p:spPr>
          <a:xfrm>
            <a:off x="5140762" y="5190735"/>
            <a:ext cx="3486001" cy="22822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05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独立納まりだけでなく、ルーフと組み合せた演出も可能</a:t>
            </a:r>
            <a:endParaRPr lang="en-US" altLang="ja-JP" sz="1050" b="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78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0655" y="3426232"/>
            <a:ext cx="1830859" cy="114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3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9956" y="3425870"/>
            <a:ext cx="1853886" cy="1137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タイトル 1"/>
          <p:cNvSpPr txBox="1">
            <a:spLocks/>
          </p:cNvSpPr>
          <p:nvPr/>
        </p:nvSpPr>
        <p:spPr>
          <a:xfrm>
            <a:off x="5140761" y="4544318"/>
            <a:ext cx="4609215" cy="42680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800" b="0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・セラミックタイルの切断は丸ノコを使ってください。</a:t>
            </a:r>
            <a:endParaRPr lang="en-US" altLang="ja-JP" sz="800" b="0" dirty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800" b="0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切断刃はタイル用ダイヤモンドホイール（</a:t>
            </a:r>
            <a:r>
              <a:rPr lang="en-US" altLang="ja-JP" sz="800" b="0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DW-105PT</a:t>
            </a:r>
            <a:r>
              <a:rPr lang="ja-JP" altLang="en-US" sz="800" b="0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）をご使用ください。</a:t>
            </a:r>
            <a:r>
              <a:rPr lang="en-US" altLang="ja-JP" sz="800" b="0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※INAX</a:t>
            </a:r>
            <a:r>
              <a:rPr lang="ja-JP" altLang="en-US" sz="800" b="0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ブランド品です。</a:t>
            </a:r>
            <a:endParaRPr lang="en-US" altLang="ja-JP" sz="800" b="0" dirty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800" b="0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・ガラスカッターでも切断可能です。ガラス用定規、ガラスカッター（いずれも市販品）が別途必要になります。</a:t>
            </a:r>
            <a:endParaRPr lang="en-US" altLang="ja-JP" sz="800" b="0" dirty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307044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新アイテム詳細</a:t>
            </a: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77372" y="4232353"/>
            <a:ext cx="4161903" cy="1987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0893" y="3035708"/>
            <a:ext cx="2218622" cy="1593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タイトル 1"/>
          <p:cNvSpPr txBox="1">
            <a:spLocks/>
          </p:cNvSpPr>
          <p:nvPr/>
        </p:nvSpPr>
        <p:spPr>
          <a:xfrm>
            <a:off x="155489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</a:t>
            </a:r>
            <a:r>
              <a:rPr lang="en-US" altLang="ja-JP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ウォール（ラッピングボード）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5056" y="1477574"/>
            <a:ext cx="3001841" cy="541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タイトル 1"/>
          <p:cNvSpPr txBox="1">
            <a:spLocks/>
          </p:cNvSpPr>
          <p:nvPr/>
        </p:nvSpPr>
        <p:spPr>
          <a:xfrm>
            <a:off x="250738" y="1284158"/>
            <a:ext cx="1806661" cy="56369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■色展開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4" name="タイトル 1"/>
          <p:cNvSpPr txBox="1">
            <a:spLocks/>
          </p:cNvSpPr>
          <p:nvPr/>
        </p:nvSpPr>
        <p:spPr>
          <a:xfrm>
            <a:off x="250739" y="2655024"/>
            <a:ext cx="2223810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■サイズ・ポイント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5" name="タイトル 1"/>
          <p:cNvSpPr txBox="1">
            <a:spLocks/>
          </p:cNvSpPr>
          <p:nvPr/>
        </p:nvSpPr>
        <p:spPr>
          <a:xfrm>
            <a:off x="2534063" y="5408220"/>
            <a:ext cx="2533595" cy="942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ポイント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・美しい木目で空間のアクセントに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・ルーフとの連続意匠が可能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7" name="タイトル 1"/>
          <p:cNvSpPr txBox="1">
            <a:spLocks/>
          </p:cNvSpPr>
          <p:nvPr/>
        </p:nvSpPr>
        <p:spPr>
          <a:xfrm>
            <a:off x="2539130" y="2956567"/>
            <a:ext cx="2224419" cy="17838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サイズ</a:t>
            </a:r>
            <a:r>
              <a:rPr lang="en-US" altLang="ja-JP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ラッピングボード</a:t>
            </a:r>
            <a:endParaRPr lang="en-US" altLang="ja-JP" sz="11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100" b="0">
                <a:solidFill>
                  <a:schemeClr val="tx1"/>
                </a:solidFill>
                <a:latin typeface="Meiryo UI"/>
                <a:ea typeface="Meiryo UI"/>
                <a:cs typeface="Meiryo UI" panose="020B0604030504040204" pitchFamily="50" charset="-128"/>
              </a:rPr>
              <a:t>H24</a:t>
            </a:r>
            <a:r>
              <a:rPr lang="ja-JP" altLang="en-US" sz="1100" b="0">
                <a:solidFill>
                  <a:schemeClr val="tx1"/>
                </a:solidFill>
                <a:latin typeface="Meiryo UI"/>
                <a:ea typeface="Meiryo UI"/>
                <a:cs typeface="Meiryo UI" panose="020B0604030504040204" pitchFamily="50" charset="-128"/>
              </a:rPr>
              <a:t>：</a:t>
            </a:r>
            <a:r>
              <a:rPr lang="en-US" altLang="ja-JP" sz="1100" b="0">
                <a:solidFill>
                  <a:schemeClr val="tx1"/>
                </a:solidFill>
                <a:latin typeface="Meiryo UI"/>
                <a:ea typeface="Meiryo UI"/>
                <a:cs typeface="Meiryo UI" panose="020B0604030504040204" pitchFamily="50" charset="-128"/>
              </a:rPr>
              <a:t>2,405mm</a:t>
            </a:r>
          </a:p>
          <a:p>
            <a:r>
              <a:rPr lang="en-US" altLang="ja-JP" sz="1100" b="0">
                <a:solidFill>
                  <a:schemeClr val="tx1"/>
                </a:solidFill>
                <a:latin typeface="Meiryo UI"/>
                <a:ea typeface="Meiryo UI"/>
                <a:cs typeface="Meiryo UI" panose="020B0604030504040204" pitchFamily="50" charset="-128"/>
              </a:rPr>
              <a:t>H29</a:t>
            </a:r>
            <a:r>
              <a:rPr lang="ja-JP" altLang="en-US" sz="1100" b="0">
                <a:solidFill>
                  <a:schemeClr val="tx1"/>
                </a:solidFill>
                <a:latin typeface="Meiryo UI"/>
                <a:ea typeface="Meiryo UI"/>
                <a:cs typeface="Meiryo UI" panose="020B0604030504040204" pitchFamily="50" charset="-128"/>
              </a:rPr>
              <a:t>：</a:t>
            </a:r>
            <a:r>
              <a:rPr lang="en-US" altLang="ja-JP" sz="1100" b="0">
                <a:solidFill>
                  <a:schemeClr val="tx1"/>
                </a:solidFill>
                <a:latin typeface="Meiryo UI"/>
                <a:ea typeface="Meiryo UI"/>
                <a:cs typeface="Meiryo UI" panose="020B0604030504040204" pitchFamily="50" charset="-128"/>
              </a:rPr>
              <a:t>2,860</a:t>
            </a:r>
            <a:r>
              <a:rPr lang="ja-JP" altLang="en-US" sz="1100" b="0">
                <a:solidFill>
                  <a:schemeClr val="tx1"/>
                </a:solidFill>
                <a:latin typeface="Meiryo UI"/>
                <a:ea typeface="Meiryo UI"/>
                <a:cs typeface="Meiryo UI" panose="020B0604030504040204" pitchFamily="50" charset="-128"/>
              </a:rPr>
              <a:t>ｍｍ</a:t>
            </a:r>
            <a:endParaRPr lang="en-US" altLang="ja-JP" sz="1100" b="0">
              <a:solidFill>
                <a:schemeClr val="tx1"/>
              </a:solidFill>
              <a:latin typeface="Meiryo UI"/>
              <a:ea typeface="Meiryo UI"/>
              <a:cs typeface="Meiryo UI" panose="020B0604030504040204" pitchFamily="50" charset="-128"/>
            </a:endParaRPr>
          </a:p>
          <a:p>
            <a:endParaRPr lang="en-US" altLang="ja-JP" sz="1100" b="0">
              <a:solidFill>
                <a:schemeClr val="tx1"/>
              </a:solidFill>
              <a:latin typeface="Meiryo UI"/>
              <a:ea typeface="Meiryo UI"/>
              <a:cs typeface="Meiryo UI" panose="020B0604030504040204" pitchFamily="50" charset="-128"/>
            </a:endParaRPr>
          </a:p>
          <a:p>
            <a:r>
              <a:rPr lang="en-US" altLang="ja-JP" sz="1100" b="0">
                <a:solidFill>
                  <a:schemeClr val="tx1"/>
                </a:solidFill>
                <a:latin typeface="Meiryo UI"/>
                <a:ea typeface="Meiryo UI"/>
                <a:cs typeface="Meiryo UI" panose="020B0604030504040204" pitchFamily="50" charset="-128"/>
              </a:rPr>
              <a:t>W10</a:t>
            </a:r>
            <a:r>
              <a:rPr lang="ja-JP" altLang="en-US" sz="1100" b="0">
                <a:solidFill>
                  <a:schemeClr val="tx1"/>
                </a:solidFill>
                <a:latin typeface="Meiryo UI"/>
                <a:ea typeface="Meiryo UI"/>
                <a:cs typeface="Meiryo UI" panose="020B0604030504040204" pitchFamily="50" charset="-128"/>
              </a:rPr>
              <a:t>単体</a:t>
            </a:r>
            <a:r>
              <a:rPr lang="en-US" altLang="ja-JP" sz="1100" b="0">
                <a:solidFill>
                  <a:schemeClr val="tx1"/>
                </a:solidFill>
                <a:latin typeface="Meiryo UI"/>
                <a:ea typeface="Meiryo UI"/>
                <a:cs typeface="Meiryo UI" panose="020B0604030504040204" pitchFamily="50" charset="-128"/>
              </a:rPr>
              <a:t>用</a:t>
            </a:r>
            <a:r>
              <a:rPr lang="ja-JP" altLang="en-US" sz="1100" b="0">
                <a:solidFill>
                  <a:schemeClr val="tx1"/>
                </a:solidFill>
                <a:latin typeface="Meiryo UI"/>
                <a:ea typeface="Meiryo UI"/>
                <a:cs typeface="Meiryo UI" panose="020B0604030504040204" pitchFamily="50" charset="-128"/>
              </a:rPr>
              <a:t>：</a:t>
            </a:r>
            <a:r>
              <a:rPr lang="en-US" altLang="ja-JP" sz="1100" b="0">
                <a:solidFill>
                  <a:schemeClr val="tx1"/>
                </a:solidFill>
                <a:latin typeface="Meiryo UI"/>
                <a:ea typeface="Meiryo UI"/>
                <a:cs typeface="Meiryo UI" panose="020B0604030504040204" pitchFamily="50" charset="-128"/>
              </a:rPr>
              <a:t>W1,084</a:t>
            </a:r>
          </a:p>
          <a:p>
            <a:r>
              <a:rPr lang="en-US" altLang="ja-JP" sz="1100" b="0">
                <a:solidFill>
                  <a:schemeClr val="tx1"/>
                </a:solidFill>
                <a:latin typeface="Meiryo UI"/>
                <a:ea typeface="Meiryo UI"/>
                <a:cs typeface="Meiryo UI" panose="020B0604030504040204" pitchFamily="50" charset="-128"/>
              </a:rPr>
              <a:t>W10端部用</a:t>
            </a:r>
            <a:r>
              <a:rPr lang="ja-JP" altLang="en-US" sz="1100" b="0">
                <a:solidFill>
                  <a:schemeClr val="tx1"/>
                </a:solidFill>
                <a:latin typeface="Meiryo UI"/>
                <a:ea typeface="Meiryo UI"/>
                <a:cs typeface="Meiryo UI" panose="020B0604030504040204" pitchFamily="50" charset="-128"/>
              </a:rPr>
              <a:t>：</a:t>
            </a:r>
            <a:r>
              <a:rPr lang="en-US" altLang="ja-JP" sz="1100" b="0">
                <a:solidFill>
                  <a:schemeClr val="tx1"/>
                </a:solidFill>
                <a:latin typeface="Meiryo UI"/>
                <a:ea typeface="Meiryo UI"/>
                <a:cs typeface="Meiryo UI" panose="020B0604030504040204" pitchFamily="50" charset="-128"/>
              </a:rPr>
              <a:t>W1,042</a:t>
            </a:r>
          </a:p>
          <a:p>
            <a:r>
              <a:rPr lang="en-US" altLang="ja-JP" sz="1100" b="0">
                <a:solidFill>
                  <a:schemeClr val="tx1"/>
                </a:solidFill>
                <a:latin typeface="Meiryo UI"/>
                <a:ea typeface="Meiryo UI"/>
                <a:cs typeface="Meiryo UI" panose="020B0604030504040204" pitchFamily="50" charset="-128"/>
              </a:rPr>
              <a:t>W10中間</a:t>
            </a:r>
            <a:r>
              <a:rPr lang="ja-JP" altLang="en-US" sz="1100" b="0">
                <a:solidFill>
                  <a:schemeClr val="tx1"/>
                </a:solidFill>
                <a:latin typeface="Meiryo UI"/>
                <a:ea typeface="Meiryo UI"/>
                <a:cs typeface="Meiryo UI" panose="020B0604030504040204" pitchFamily="50" charset="-128"/>
              </a:rPr>
              <a:t>用：</a:t>
            </a:r>
            <a:r>
              <a:rPr lang="en-US" altLang="ja-JP" sz="1100" b="0">
                <a:solidFill>
                  <a:schemeClr val="tx1"/>
                </a:solidFill>
                <a:latin typeface="Meiryo UI"/>
                <a:ea typeface="Meiryo UI"/>
                <a:cs typeface="Meiryo UI" panose="020B0604030504040204" pitchFamily="50" charset="-128"/>
              </a:rPr>
              <a:t>W999</a:t>
            </a:r>
          </a:p>
          <a:p>
            <a:endParaRPr lang="en-US" altLang="ja-JP" sz="11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梱包：２枚入り</a:t>
            </a:r>
            <a:endParaRPr lang="en-US" altLang="ja-JP" sz="11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3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ウォールサイズ</a:t>
            </a:r>
            <a:endParaRPr lang="en-US" altLang="ja-JP" sz="11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H24:2,450mm</a:t>
            </a:r>
          </a:p>
          <a:p>
            <a:r>
              <a:rPr lang="en-US" altLang="ja-JP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H29:2,905mm</a:t>
            </a:r>
          </a:p>
        </p:txBody>
      </p:sp>
      <p:cxnSp>
        <p:nvCxnSpPr>
          <p:cNvPr id="38" name="直線コネクタ 37"/>
          <p:cNvCxnSpPr/>
          <p:nvPr/>
        </p:nvCxnSpPr>
        <p:spPr>
          <a:xfrm>
            <a:off x="4944048" y="1447800"/>
            <a:ext cx="0" cy="477202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タイトル 1"/>
          <p:cNvSpPr txBox="1">
            <a:spLocks/>
          </p:cNvSpPr>
          <p:nvPr/>
        </p:nvSpPr>
        <p:spPr>
          <a:xfrm>
            <a:off x="460288" y="2065458"/>
            <a:ext cx="2849537" cy="28184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ラッピングボード（</a:t>
            </a:r>
            <a:r>
              <a:rPr lang="en-US" altLang="ja-JP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</a:t>
            </a:r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色）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0" name="タイトル 1"/>
          <p:cNvSpPr txBox="1">
            <a:spLocks/>
          </p:cNvSpPr>
          <p:nvPr/>
        </p:nvSpPr>
        <p:spPr>
          <a:xfrm>
            <a:off x="460288" y="1527904"/>
            <a:ext cx="2849537" cy="28184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構造材（</a:t>
            </a:r>
            <a:r>
              <a:rPr lang="en-US" altLang="ja-JP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8</a:t>
            </a:r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色）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1" name="タイトル 1"/>
          <p:cNvSpPr txBox="1">
            <a:spLocks/>
          </p:cNvSpPr>
          <p:nvPr/>
        </p:nvSpPr>
        <p:spPr>
          <a:xfrm>
            <a:off x="4972623" y="1449094"/>
            <a:ext cx="1806661" cy="42180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■デザイン性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2" name="タイトル 1"/>
          <p:cNvSpPr txBox="1">
            <a:spLocks/>
          </p:cNvSpPr>
          <p:nvPr/>
        </p:nvSpPr>
        <p:spPr>
          <a:xfrm>
            <a:off x="4972623" y="3694716"/>
            <a:ext cx="1806661" cy="42180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■施工例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43" name="Picture 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48300" y="2010042"/>
            <a:ext cx="1366950" cy="541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正方形/長方形 43"/>
          <p:cNvSpPr/>
          <p:nvPr/>
        </p:nvSpPr>
        <p:spPr>
          <a:xfrm>
            <a:off x="5178789" y="1787429"/>
            <a:ext cx="3422285" cy="23481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105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ボード突き当て納まりと、ルーフとの美しい繋がり</a:t>
            </a:r>
            <a:endParaRPr lang="en-US" altLang="ja-JP" sz="105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5" name="正方形/長方形 44"/>
          <p:cNvSpPr/>
          <p:nvPr/>
        </p:nvSpPr>
        <p:spPr>
          <a:xfrm>
            <a:off x="5178790" y="3997540"/>
            <a:ext cx="3908060" cy="23481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105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天井</a:t>
            </a:r>
            <a:r>
              <a:rPr lang="en-US" altLang="ja-JP" sz="105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&amp;</a:t>
            </a:r>
            <a:r>
              <a:rPr lang="ja-JP" altLang="en-US" sz="105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セラミックタイルとの美しい</a:t>
            </a:r>
            <a:r>
              <a:rPr lang="en-US" altLang="ja-JP" sz="105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L</a:t>
            </a:r>
            <a:r>
              <a:rPr lang="ja-JP" altLang="en-US" sz="105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字納まり</a:t>
            </a:r>
            <a:endParaRPr lang="en-US" altLang="ja-JP" sz="105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6" name="楕円 22">
            <a:extLst>
              <a:ext uri="{FF2B5EF4-FFF2-40B4-BE49-F238E27FC236}">
                <a16:creationId xmlns:a16="http://schemas.microsoft.com/office/drawing/2014/main" id="{F7DFEE14-562A-453F-9595-572B4733E5E1}"/>
              </a:ext>
            </a:extLst>
          </p:cNvPr>
          <p:cNvSpPr/>
          <p:nvPr/>
        </p:nvSpPr>
        <p:spPr>
          <a:xfrm>
            <a:off x="1928005" y="3652397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7373" y="2019309"/>
            <a:ext cx="2357156" cy="1675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746986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新アイテム詳細</a:t>
            </a:r>
          </a:p>
        </p:txBody>
      </p:sp>
      <p:pic>
        <p:nvPicPr>
          <p:cNvPr id="31" name="Picture 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61818" y="5174804"/>
            <a:ext cx="1581654" cy="1045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タイトル 1"/>
          <p:cNvSpPr txBox="1">
            <a:spLocks/>
          </p:cNvSpPr>
          <p:nvPr/>
        </p:nvSpPr>
        <p:spPr>
          <a:xfrm>
            <a:off x="155489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</a:t>
            </a:r>
            <a:r>
              <a:rPr lang="en-US" altLang="ja-JP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ウォール（オプション）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34" name="直線コネクタ 33"/>
          <p:cNvCxnSpPr/>
          <p:nvPr/>
        </p:nvCxnSpPr>
        <p:spPr>
          <a:xfrm>
            <a:off x="4944048" y="1447800"/>
            <a:ext cx="0" cy="477202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タイトル 1"/>
          <p:cNvSpPr txBox="1">
            <a:spLocks/>
          </p:cNvSpPr>
          <p:nvPr/>
        </p:nvSpPr>
        <p:spPr>
          <a:xfrm>
            <a:off x="250739" y="1245166"/>
            <a:ext cx="2223810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■ふかし壁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7" name="タイトル 1"/>
          <p:cNvSpPr txBox="1">
            <a:spLocks/>
          </p:cNvSpPr>
          <p:nvPr/>
        </p:nvSpPr>
        <p:spPr>
          <a:xfrm>
            <a:off x="368212" y="3222394"/>
            <a:ext cx="2527388" cy="17838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サイズ</a:t>
            </a:r>
            <a:r>
              <a:rPr lang="en-US" altLang="ja-JP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en-US" altLang="ja-JP" sz="1100" b="0">
                <a:solidFill>
                  <a:schemeClr val="tx1"/>
                </a:solidFill>
                <a:latin typeface="Meiryo UI"/>
                <a:ea typeface="Meiryo UI"/>
                <a:cs typeface="Meiryo UI" panose="020B0604030504040204" pitchFamily="50" charset="-128"/>
              </a:rPr>
              <a:t>L865mm×W1670mm</a:t>
            </a:r>
          </a:p>
          <a:p>
            <a:endParaRPr lang="en-US" altLang="ja-JP" sz="1100" b="0">
              <a:solidFill>
                <a:schemeClr val="tx1"/>
              </a:solidFill>
              <a:latin typeface="Meiryo UI"/>
              <a:ea typeface="Meiryo UI"/>
              <a:cs typeface="Meiryo UI" panose="020B0604030504040204" pitchFamily="50" charset="-128"/>
            </a:endParaRPr>
          </a:p>
          <a:p>
            <a:r>
              <a:rPr lang="en-US" altLang="ja-JP" sz="1100" b="0">
                <a:solidFill>
                  <a:schemeClr val="tx1"/>
                </a:solidFill>
                <a:latin typeface="Meiryo UI"/>
                <a:ea typeface="Meiryo UI"/>
                <a:cs typeface="Meiryo UI" panose="020B0604030504040204" pitchFamily="50" charset="-128"/>
              </a:rPr>
              <a:t>【</a:t>
            </a:r>
            <a:r>
              <a:rPr lang="ja-JP" altLang="en-US" sz="1100" b="0">
                <a:solidFill>
                  <a:schemeClr val="tx1"/>
                </a:solidFill>
                <a:latin typeface="Meiryo UI"/>
                <a:ea typeface="Meiryo UI"/>
                <a:cs typeface="Meiryo UI" panose="020B0604030504040204" pitchFamily="50" charset="-128"/>
              </a:rPr>
              <a:t>ポイント</a:t>
            </a:r>
            <a:r>
              <a:rPr lang="en-US" altLang="ja-JP" sz="1100" b="0">
                <a:solidFill>
                  <a:schemeClr val="tx1"/>
                </a:solidFill>
                <a:latin typeface="Meiryo UI"/>
                <a:ea typeface="Meiryo UI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・セラミック</a:t>
            </a:r>
            <a:r>
              <a:rPr lang="en-US" altLang="ja-JP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&amp;</a:t>
            </a:r>
            <a:r>
              <a:rPr lang="ja-JP" altLang="en-US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ラッピングに対応</a:t>
            </a:r>
            <a:endParaRPr lang="en-US" altLang="ja-JP" sz="11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・ビームラインライトでシームレスな光の演出</a:t>
            </a:r>
            <a:endParaRPr lang="en-US" altLang="ja-JP" sz="11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38" name="Picture 2" descr="https://dl.boxcloud.com/api/2.0/internal_files/730036519905/versions/777003192705/representations/jpg_paged_2048x2048/content/1.jpg?access_token=1!WbJsR3FMl3l7SyhcCbKTXCSXFUuxw-jvAEAvfWpDX61JXsZFvl2hHWi0LqC2UMJhZxyPleMv23fGY0Sc0pmzRNamzqdz6jdaWMuyLh3sxZz6kijlcW4molscqZR7fApwnAdZlh_NhxHYLCYRKZDXBunWgD9opFx1axbFs9ArtBw0VU83Ezbh9ji8GGT8vCjHacLmocWlUesLpZBP2b9zRxAOlYKa4oIKd7MkCG034z1fAqTREgwzK7JuWgQZssDtglLPRr_bYBj3GPSN2cAv-9n0EPMe1rUkktaCAm2jp6qZQTGAytOdDCyxTnOzus3Wl6paDRntqysBZgXYY5F9GKQKyGjbf2bJni6PJJy0PxlMzzrb1jNlkaExDlmPgtia-HgqebImvrvOOGLgbBVhVgS64j2EZ5OzF0JjtO8w7dsqeQmLMrJ-u1nUTAlva_HbUwhHEETgVhjrKMrBnt1CACHukB8cJrIWaEfCl41-dK8voWiHpzw3z253ESpATTuAR5wswRgUDxw8qfHLOC7ddUeULHK8TkxrH9QZqEPf1L23xzYsS2T0GO0oW3ZzIBZ8OEPqb-nwNrM6M-7SZLem35IIMDDMyGutqjFxN8ZnC9L1BNJDEP9Ir8QQsIkWU7s0JOcbAJFL1nkswrMFg_7P_QuALOptDCG1BVpsGWYA3nDb6A..&amp;box_client_name=box-content-preview&amp;box_client_version=2.52.0">
            <a:extLst>
              <a:ext uri="{FF2B5EF4-FFF2-40B4-BE49-F238E27FC236}">
                <a16:creationId xmlns:a16="http://schemas.microsoft.com/office/drawing/2014/main" id="{EE23A100-37AF-42EE-9681-0869EFBE7B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0002" y="5174804"/>
            <a:ext cx="1550098" cy="106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タイトル 1"/>
          <p:cNvSpPr txBox="1">
            <a:spLocks/>
          </p:cNvSpPr>
          <p:nvPr/>
        </p:nvSpPr>
        <p:spPr>
          <a:xfrm>
            <a:off x="250738" y="4569193"/>
            <a:ext cx="4397461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■宅配ポスト取付枠 </a:t>
            </a:r>
            <a:r>
              <a:rPr lang="en-US" altLang="ja-JP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&amp;</a:t>
            </a:r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面付ベース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0" name="タイトル 1"/>
          <p:cNvSpPr txBox="1">
            <a:spLocks/>
          </p:cNvSpPr>
          <p:nvPr/>
        </p:nvSpPr>
        <p:spPr>
          <a:xfrm>
            <a:off x="2844770" y="4893896"/>
            <a:ext cx="2173650" cy="27074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インターホン・サインが取付可能</a:t>
            </a:r>
            <a:endParaRPr lang="en-US" altLang="ja-JP" sz="11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1" name="タイトル 1"/>
          <p:cNvSpPr txBox="1">
            <a:spLocks/>
          </p:cNvSpPr>
          <p:nvPr/>
        </p:nvSpPr>
        <p:spPr>
          <a:xfrm>
            <a:off x="520002" y="4893896"/>
            <a:ext cx="2173650" cy="27074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スマート宅配ポストを美しくビルトイン</a:t>
            </a:r>
            <a:endParaRPr lang="en-US" altLang="ja-JP" sz="11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0692" y="1598036"/>
            <a:ext cx="4318020" cy="1551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29699" y="3181017"/>
            <a:ext cx="1079473" cy="780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3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98726" y="3179963"/>
            <a:ext cx="1069986" cy="78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88879" y="1549808"/>
            <a:ext cx="3559821" cy="140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8879" y="3001799"/>
            <a:ext cx="3712221" cy="1081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37930" y="4149126"/>
            <a:ext cx="1830859" cy="114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タイトル 1"/>
          <p:cNvSpPr txBox="1">
            <a:spLocks/>
          </p:cNvSpPr>
          <p:nvPr/>
        </p:nvSpPr>
        <p:spPr>
          <a:xfrm>
            <a:off x="6762751" y="4190887"/>
            <a:ext cx="3105150" cy="10692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800" b="0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・セラミックタイルの切断は丸ノコを使ってください。切断刃はタイル用ダイヤモンドホイール（</a:t>
            </a:r>
            <a:r>
              <a:rPr lang="en-US" altLang="ja-JP" sz="800" b="0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DW-105PT</a:t>
            </a:r>
            <a:r>
              <a:rPr lang="ja-JP" altLang="en-US" sz="800" b="0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）をご使用ください。</a:t>
            </a:r>
            <a:r>
              <a:rPr lang="en-US" altLang="ja-JP" sz="800" b="0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※INAX</a:t>
            </a:r>
            <a:r>
              <a:rPr lang="ja-JP" altLang="en-US" sz="800" b="0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ブランド品です。</a:t>
            </a:r>
            <a:endParaRPr lang="en-US" altLang="ja-JP" sz="800" b="0" dirty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800" b="0" dirty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800" b="0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・ガラスカッターでも切断可能です。ガラス用定規、ガラスカッター</a:t>
            </a:r>
            <a:endParaRPr lang="en-US" altLang="ja-JP" sz="800" b="0" dirty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800" b="0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（いずれも市販品）が別途必要になります。</a:t>
            </a:r>
            <a:endParaRPr lang="en-US" altLang="ja-JP" sz="800" b="0" dirty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49" name="Picture 4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8420" y="5396585"/>
            <a:ext cx="2566988" cy="8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タイトル 1"/>
          <p:cNvSpPr txBox="1">
            <a:spLocks/>
          </p:cNvSpPr>
          <p:nvPr/>
        </p:nvSpPr>
        <p:spPr>
          <a:xfrm>
            <a:off x="4944048" y="1245166"/>
            <a:ext cx="2223810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■施工部材</a:t>
            </a:r>
            <a:endParaRPr lang="en-US" altLang="ja-JP" sz="1600" b="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416603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新アイテム詳細</a:t>
            </a:r>
          </a:p>
        </p:txBody>
      </p:sp>
      <p:sp>
        <p:nvSpPr>
          <p:cNvPr id="18" name="二等辺三角形 17">
            <a:hlinkClick r:id="rId3" action="ppaction://hlinksldjump"/>
            <a:extLst>
              <a:ext uri="{FF2B5EF4-FFF2-40B4-BE49-F238E27FC236}">
                <a16:creationId xmlns:a16="http://schemas.microsoft.com/office/drawing/2014/main" id="{83656C4A-390F-4FB3-BE86-B97D6A80AA9A}"/>
              </a:ext>
            </a:extLst>
          </p:cNvPr>
          <p:cNvSpPr/>
          <p:nvPr/>
        </p:nvSpPr>
        <p:spPr>
          <a:xfrm rot="16200000">
            <a:off x="8681411" y="814745"/>
            <a:ext cx="523218" cy="451050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1780" y="2274316"/>
            <a:ext cx="1807884" cy="2200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タイトル 1"/>
          <p:cNvSpPr txBox="1">
            <a:spLocks/>
          </p:cNvSpPr>
          <p:nvPr/>
        </p:nvSpPr>
        <p:spPr>
          <a:xfrm>
            <a:off x="155489" y="837452"/>
            <a:ext cx="4817134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</a:t>
            </a:r>
            <a:r>
              <a:rPr lang="en-US" altLang="ja-JP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ルーフ ボード天井材</a:t>
            </a:r>
            <a:endParaRPr lang="en-US" altLang="ja-JP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" name="タイトル 1"/>
          <p:cNvSpPr txBox="1">
            <a:spLocks/>
          </p:cNvSpPr>
          <p:nvPr/>
        </p:nvSpPr>
        <p:spPr>
          <a:xfrm>
            <a:off x="250739" y="1884903"/>
            <a:ext cx="2223810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■サイズ・ポイント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タイトル 1"/>
          <p:cNvSpPr txBox="1">
            <a:spLocks/>
          </p:cNvSpPr>
          <p:nvPr/>
        </p:nvSpPr>
        <p:spPr>
          <a:xfrm>
            <a:off x="2353303" y="3970247"/>
            <a:ext cx="2533595" cy="75480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ポイント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・よりシームレスな天井を演出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ウォールとの連続意匠が可能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9" name="タイトル 1"/>
          <p:cNvSpPr txBox="1">
            <a:spLocks/>
          </p:cNvSpPr>
          <p:nvPr/>
        </p:nvSpPr>
        <p:spPr>
          <a:xfrm>
            <a:off x="2353303" y="2215200"/>
            <a:ext cx="2485949" cy="175504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サイズ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＜長さ＞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W10:910mm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W15:1,400mm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W20:1,910mm</a:t>
            </a:r>
          </a:p>
          <a:p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W30:2,910mm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＜幅＞</a:t>
            </a:r>
            <a:endParaRPr lang="en-US" altLang="ja-JP" sz="12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端部用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:504mm</a:t>
            </a:r>
          </a:p>
          <a:p>
            <a:r>
              <a:rPr lang="ja-JP" altLang="en-US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中間用</a:t>
            </a:r>
            <a:r>
              <a:rPr lang="en-US" altLang="ja-JP" sz="12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:549mm</a:t>
            </a:r>
          </a:p>
        </p:txBody>
      </p:sp>
      <p:cxnSp>
        <p:nvCxnSpPr>
          <p:cNvPr id="32" name="直線コネクタ 31"/>
          <p:cNvCxnSpPr/>
          <p:nvPr/>
        </p:nvCxnSpPr>
        <p:spPr>
          <a:xfrm>
            <a:off x="4944048" y="1447800"/>
            <a:ext cx="0" cy="477202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3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95722" y="1274472"/>
            <a:ext cx="2200555" cy="66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タイトル 1"/>
          <p:cNvSpPr txBox="1">
            <a:spLocks/>
          </p:cNvSpPr>
          <p:nvPr/>
        </p:nvSpPr>
        <p:spPr>
          <a:xfrm>
            <a:off x="250739" y="1284158"/>
            <a:ext cx="1562374" cy="56369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■色展開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（</a:t>
            </a:r>
            <a:r>
              <a:rPr lang="en-US" altLang="ja-JP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5</a:t>
            </a:r>
            <a:r>
              <a:rPr lang="ja-JP" altLang="en-US" sz="16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色）</a:t>
            </a:r>
            <a:endParaRPr lang="en-US" altLang="ja-JP" sz="16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5" name="タイトル 1"/>
          <p:cNvSpPr txBox="1">
            <a:spLocks/>
          </p:cNvSpPr>
          <p:nvPr/>
        </p:nvSpPr>
        <p:spPr>
          <a:xfrm>
            <a:off x="392624" y="4725049"/>
            <a:ext cx="2173650" cy="27074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●セラミックタイルとの</a:t>
            </a:r>
            <a:r>
              <a:rPr lang="en-US" altLang="ja-JP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L</a:t>
            </a:r>
            <a:r>
              <a:rPr lang="ja-JP" altLang="en-US" sz="1100" b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字納まり</a:t>
            </a:r>
            <a:endParaRPr lang="en-US" altLang="ja-JP" sz="1100" b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6" name="タイトル 1"/>
          <p:cNvSpPr txBox="1">
            <a:spLocks/>
          </p:cNvSpPr>
          <p:nvPr/>
        </p:nvSpPr>
        <p:spPr>
          <a:xfrm>
            <a:off x="2564056" y="4725049"/>
            <a:ext cx="2173650" cy="27074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 sz="1100" b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●ラッピングボードとの美しい組合せ</a:t>
            </a:r>
            <a:endParaRPr lang="en-US" altLang="ja-JP" sz="1100" b="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7" name="楕円 22">
            <a:extLst>
              <a:ext uri="{FF2B5EF4-FFF2-40B4-BE49-F238E27FC236}">
                <a16:creationId xmlns:a16="http://schemas.microsoft.com/office/drawing/2014/main" id="{F7DFEE14-562A-453F-9595-572B4733E5E1}"/>
              </a:ext>
            </a:extLst>
          </p:cNvPr>
          <p:cNvSpPr/>
          <p:nvPr/>
        </p:nvSpPr>
        <p:spPr>
          <a:xfrm>
            <a:off x="778707" y="2586286"/>
            <a:ext cx="506437" cy="506437"/>
          </a:xfrm>
          <a:prstGeom prst="ellipse">
            <a:avLst/>
          </a:prstGeom>
          <a:noFill/>
          <a:ln w="38100">
            <a:solidFill>
              <a:schemeClr val="bg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4615" y="5015584"/>
            <a:ext cx="1583324" cy="112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1780" y="5015585"/>
            <a:ext cx="1926393" cy="112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1216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商品の位置付け</a:t>
            </a: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5167148" y="1265550"/>
            <a:ext cx="4419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2021</a:t>
            </a:r>
            <a:r>
              <a:rPr lang="ja-JP" altLang="en-US" sz="2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～</a:t>
            </a:r>
            <a:endParaRPr kumimoji="1" lang="en-US" altLang="ja-JP" sz="2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5023494" y="4702399"/>
            <a:ext cx="44117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16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「天面」と「立面」、２つの面を構成して空間を表現</a:t>
            </a:r>
            <a:endParaRPr lang="en-US" altLang="ja-JP" sz="16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428075" y="1265550"/>
            <a:ext cx="44672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2007</a:t>
            </a:r>
            <a:r>
              <a:rPr kumimoji="1" lang="ja-JP" altLang="en-US" sz="2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～</a:t>
            </a:r>
            <a:r>
              <a:rPr kumimoji="1" lang="en-US" altLang="ja-JP" sz="2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2020</a:t>
            </a:r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412292" y="4702399"/>
            <a:ext cx="45272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柱・フレームにスクリーンやルーフを合わせて空間を表現</a:t>
            </a:r>
            <a:endParaRPr kumimoji="1" lang="en-US" altLang="ja-JP" sz="16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3" name="二等辺三角形 52"/>
          <p:cNvSpPr/>
          <p:nvPr/>
        </p:nvSpPr>
        <p:spPr>
          <a:xfrm rot="5400000">
            <a:off x="4359659" y="3280220"/>
            <a:ext cx="1388037" cy="185738"/>
          </a:xfrm>
          <a:prstGeom prst="triangle">
            <a:avLst/>
          </a:prstGeom>
          <a:solidFill>
            <a:schemeClr val="tx1"/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6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709418" y="5343039"/>
            <a:ext cx="1606764" cy="754052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ja-JP" altLang="en-US" sz="16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柱 ＋ フレーム</a:t>
            </a:r>
            <a:endParaRPr kumimoji="1" lang="en-US" altLang="ja-JP" sz="16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pSp>
        <p:nvGrpSpPr>
          <p:cNvPr id="55" name="グループ化 54"/>
          <p:cNvGrpSpPr/>
          <p:nvPr/>
        </p:nvGrpSpPr>
        <p:grpSpPr>
          <a:xfrm>
            <a:off x="2316182" y="5343039"/>
            <a:ext cx="1859571" cy="754052"/>
            <a:chOff x="2162629" y="5709066"/>
            <a:chExt cx="1859571" cy="754052"/>
          </a:xfrm>
        </p:grpSpPr>
        <p:sp>
          <p:nvSpPr>
            <p:cNvPr id="56" name="テキスト ボックス 55"/>
            <p:cNvSpPr txBox="1"/>
            <p:nvPr/>
          </p:nvSpPr>
          <p:spPr>
            <a:xfrm>
              <a:off x="3095343" y="5709066"/>
              <a:ext cx="926857" cy="338554"/>
            </a:xfrm>
            <a:prstGeom prst="rect">
              <a:avLst/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16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スクリーン</a:t>
              </a:r>
              <a:endParaRPr kumimoji="1" lang="en-US" altLang="ja-JP" sz="16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57" name="テキスト ボックス 56"/>
            <p:cNvSpPr txBox="1"/>
            <p:nvPr/>
          </p:nvSpPr>
          <p:spPr>
            <a:xfrm>
              <a:off x="3095343" y="6124564"/>
              <a:ext cx="926857" cy="338554"/>
            </a:xfrm>
            <a:prstGeom prst="rect">
              <a:avLst/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6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ルーフ</a:t>
              </a:r>
              <a:endParaRPr kumimoji="1" lang="en-US" altLang="ja-JP" sz="16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cxnSp>
          <p:nvCxnSpPr>
            <p:cNvPr id="58" name="直線矢印コネクタ 57"/>
            <p:cNvCxnSpPr>
              <a:stCxn id="56" idx="1"/>
            </p:cNvCxnSpPr>
            <p:nvPr/>
          </p:nvCxnSpPr>
          <p:spPr>
            <a:xfrm flipH="1">
              <a:off x="2162629" y="5878343"/>
              <a:ext cx="932714" cy="0"/>
            </a:xfrm>
            <a:prstGeom prst="straightConnector1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線矢印コネクタ 58"/>
            <p:cNvCxnSpPr/>
            <p:nvPr/>
          </p:nvCxnSpPr>
          <p:spPr>
            <a:xfrm flipH="1">
              <a:off x="2162629" y="6291403"/>
              <a:ext cx="932714" cy="0"/>
            </a:xfrm>
            <a:prstGeom prst="straightConnector1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テキスト ボックス 59"/>
          <p:cNvSpPr txBox="1"/>
          <p:nvPr/>
        </p:nvSpPr>
        <p:spPr>
          <a:xfrm>
            <a:off x="8276605" y="5343039"/>
            <a:ext cx="901012" cy="754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 rtlCol="0" anchor="ctr">
            <a:no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面</a:t>
            </a:r>
            <a:endParaRPr kumimoji="1" lang="en-US" altLang="ja-JP" sz="16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6521905" y="5236779"/>
            <a:ext cx="901012" cy="754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 rtlCol="0" anchor="ctr">
            <a:no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面</a:t>
            </a:r>
            <a:endParaRPr kumimoji="1" lang="en-US" altLang="ja-JP" sz="16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2" name="テキスト ボックス 61"/>
          <p:cNvSpPr txBox="1"/>
          <p:nvPr/>
        </p:nvSpPr>
        <p:spPr>
          <a:xfrm>
            <a:off x="6972411" y="5415609"/>
            <a:ext cx="901012" cy="754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 rtlCol="0" anchor="ctr">
            <a:no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面</a:t>
            </a:r>
            <a:endParaRPr kumimoji="1" lang="en-US" altLang="ja-JP" sz="16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3" name="テキスト ボックス 62"/>
          <p:cNvSpPr txBox="1"/>
          <p:nvPr/>
        </p:nvSpPr>
        <p:spPr>
          <a:xfrm>
            <a:off x="5306061" y="5343039"/>
            <a:ext cx="901012" cy="754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 rtlCol="0" anchor="ctr">
            <a:no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面</a:t>
            </a:r>
            <a:endParaRPr kumimoji="1" lang="en-US" altLang="ja-JP" sz="16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4" name="テキスト ボックス 63"/>
          <p:cNvSpPr txBox="1"/>
          <p:nvPr/>
        </p:nvSpPr>
        <p:spPr>
          <a:xfrm>
            <a:off x="8044375" y="5214695"/>
            <a:ext cx="1118727" cy="128344"/>
          </a:xfrm>
          <a:custGeom>
            <a:avLst/>
            <a:gdLst>
              <a:gd name="connsiteX0" fmla="*/ 0 w 901012"/>
              <a:gd name="connsiteY0" fmla="*/ 0 h 377026"/>
              <a:gd name="connsiteX1" fmla="*/ 901012 w 901012"/>
              <a:gd name="connsiteY1" fmla="*/ 0 h 377026"/>
              <a:gd name="connsiteX2" fmla="*/ 901012 w 901012"/>
              <a:gd name="connsiteY2" fmla="*/ 377026 h 377026"/>
              <a:gd name="connsiteX3" fmla="*/ 0 w 901012"/>
              <a:gd name="connsiteY3" fmla="*/ 377026 h 377026"/>
              <a:gd name="connsiteX4" fmla="*/ 0 w 901012"/>
              <a:gd name="connsiteY4" fmla="*/ 0 h 377026"/>
              <a:gd name="connsiteX0" fmla="*/ 0 w 1292898"/>
              <a:gd name="connsiteY0" fmla="*/ 0 h 377026"/>
              <a:gd name="connsiteX1" fmla="*/ 1292898 w 1292898"/>
              <a:gd name="connsiteY1" fmla="*/ 0 h 377026"/>
              <a:gd name="connsiteX2" fmla="*/ 901012 w 1292898"/>
              <a:gd name="connsiteY2" fmla="*/ 377026 h 377026"/>
              <a:gd name="connsiteX3" fmla="*/ 0 w 1292898"/>
              <a:gd name="connsiteY3" fmla="*/ 377026 h 377026"/>
              <a:gd name="connsiteX4" fmla="*/ 0 w 1292898"/>
              <a:gd name="connsiteY4" fmla="*/ 0 h 377026"/>
              <a:gd name="connsiteX0" fmla="*/ 493485 w 1292898"/>
              <a:gd name="connsiteY0" fmla="*/ 0 h 377026"/>
              <a:gd name="connsiteX1" fmla="*/ 1292898 w 1292898"/>
              <a:gd name="connsiteY1" fmla="*/ 0 h 377026"/>
              <a:gd name="connsiteX2" fmla="*/ 901012 w 1292898"/>
              <a:gd name="connsiteY2" fmla="*/ 377026 h 377026"/>
              <a:gd name="connsiteX3" fmla="*/ 0 w 1292898"/>
              <a:gd name="connsiteY3" fmla="*/ 377026 h 377026"/>
              <a:gd name="connsiteX4" fmla="*/ 493485 w 1292898"/>
              <a:gd name="connsiteY4" fmla="*/ 0 h 377026"/>
              <a:gd name="connsiteX0" fmla="*/ 0 w 1510613"/>
              <a:gd name="connsiteY0" fmla="*/ 0 h 377026"/>
              <a:gd name="connsiteX1" fmla="*/ 1510613 w 1510613"/>
              <a:gd name="connsiteY1" fmla="*/ 0 h 377026"/>
              <a:gd name="connsiteX2" fmla="*/ 1118727 w 1510613"/>
              <a:gd name="connsiteY2" fmla="*/ 377026 h 377026"/>
              <a:gd name="connsiteX3" fmla="*/ 217715 w 1510613"/>
              <a:gd name="connsiteY3" fmla="*/ 377026 h 377026"/>
              <a:gd name="connsiteX4" fmla="*/ 0 w 1510613"/>
              <a:gd name="connsiteY4" fmla="*/ 0 h 377026"/>
              <a:gd name="connsiteX0" fmla="*/ 0 w 1438041"/>
              <a:gd name="connsiteY0" fmla="*/ 0 h 377026"/>
              <a:gd name="connsiteX1" fmla="*/ 1438041 w 1438041"/>
              <a:gd name="connsiteY1" fmla="*/ 0 h 377026"/>
              <a:gd name="connsiteX2" fmla="*/ 1118727 w 1438041"/>
              <a:gd name="connsiteY2" fmla="*/ 377026 h 377026"/>
              <a:gd name="connsiteX3" fmla="*/ 217715 w 1438041"/>
              <a:gd name="connsiteY3" fmla="*/ 377026 h 377026"/>
              <a:gd name="connsiteX4" fmla="*/ 0 w 1438041"/>
              <a:gd name="connsiteY4" fmla="*/ 0 h 377026"/>
              <a:gd name="connsiteX0" fmla="*/ 0 w 1336441"/>
              <a:gd name="connsiteY0" fmla="*/ 0 h 377026"/>
              <a:gd name="connsiteX1" fmla="*/ 1336441 w 1336441"/>
              <a:gd name="connsiteY1" fmla="*/ 0 h 377026"/>
              <a:gd name="connsiteX2" fmla="*/ 1118727 w 1336441"/>
              <a:gd name="connsiteY2" fmla="*/ 377026 h 377026"/>
              <a:gd name="connsiteX3" fmla="*/ 217715 w 1336441"/>
              <a:gd name="connsiteY3" fmla="*/ 377026 h 377026"/>
              <a:gd name="connsiteX4" fmla="*/ 0 w 1336441"/>
              <a:gd name="connsiteY4" fmla="*/ 0 h 377026"/>
              <a:gd name="connsiteX0" fmla="*/ 0 w 1118727"/>
              <a:gd name="connsiteY0" fmla="*/ 0 h 377026"/>
              <a:gd name="connsiteX1" fmla="*/ 1002613 w 1118727"/>
              <a:gd name="connsiteY1" fmla="*/ 0 h 377026"/>
              <a:gd name="connsiteX2" fmla="*/ 1118727 w 1118727"/>
              <a:gd name="connsiteY2" fmla="*/ 377026 h 377026"/>
              <a:gd name="connsiteX3" fmla="*/ 217715 w 1118727"/>
              <a:gd name="connsiteY3" fmla="*/ 377026 h 377026"/>
              <a:gd name="connsiteX4" fmla="*/ 0 w 1118727"/>
              <a:gd name="connsiteY4" fmla="*/ 0 h 377026"/>
              <a:gd name="connsiteX0" fmla="*/ 0 w 1118727"/>
              <a:gd name="connsiteY0" fmla="*/ 0 h 377026"/>
              <a:gd name="connsiteX1" fmla="*/ 959070 w 1118727"/>
              <a:gd name="connsiteY1" fmla="*/ 0 h 377026"/>
              <a:gd name="connsiteX2" fmla="*/ 1118727 w 1118727"/>
              <a:gd name="connsiteY2" fmla="*/ 377026 h 377026"/>
              <a:gd name="connsiteX3" fmla="*/ 217715 w 1118727"/>
              <a:gd name="connsiteY3" fmla="*/ 377026 h 377026"/>
              <a:gd name="connsiteX4" fmla="*/ 0 w 1118727"/>
              <a:gd name="connsiteY4" fmla="*/ 0 h 377026"/>
              <a:gd name="connsiteX0" fmla="*/ 0 w 1118727"/>
              <a:gd name="connsiteY0" fmla="*/ 0 h 377026"/>
              <a:gd name="connsiteX1" fmla="*/ 915527 w 1118727"/>
              <a:gd name="connsiteY1" fmla="*/ 0 h 377026"/>
              <a:gd name="connsiteX2" fmla="*/ 1118727 w 1118727"/>
              <a:gd name="connsiteY2" fmla="*/ 377026 h 377026"/>
              <a:gd name="connsiteX3" fmla="*/ 217715 w 1118727"/>
              <a:gd name="connsiteY3" fmla="*/ 377026 h 377026"/>
              <a:gd name="connsiteX4" fmla="*/ 0 w 1118727"/>
              <a:gd name="connsiteY4" fmla="*/ 0 h 377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8727" h="377026">
                <a:moveTo>
                  <a:pt x="0" y="0"/>
                </a:moveTo>
                <a:lnTo>
                  <a:pt x="915527" y="0"/>
                </a:lnTo>
                <a:lnTo>
                  <a:pt x="1118727" y="377026"/>
                </a:lnTo>
                <a:lnTo>
                  <a:pt x="217715" y="37702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txBody>
          <a:bodyPr wrap="none" rtlCol="0" anchor="ctr">
            <a:noAutofit/>
          </a:bodyPr>
          <a:lstStyle/>
          <a:p>
            <a:pPr algn="ctr"/>
            <a:endParaRPr kumimoji="1" lang="en-US" altLang="ja-JP" sz="16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pSp>
        <p:nvGrpSpPr>
          <p:cNvPr id="5" name="グループ化 4"/>
          <p:cNvGrpSpPr/>
          <p:nvPr/>
        </p:nvGrpSpPr>
        <p:grpSpPr>
          <a:xfrm>
            <a:off x="457866" y="1971675"/>
            <a:ext cx="4407642" cy="2638424"/>
            <a:chOff x="158579" y="1870664"/>
            <a:chExt cx="4504305" cy="2739435"/>
          </a:xfrm>
        </p:grpSpPr>
        <p:pic>
          <p:nvPicPr>
            <p:cNvPr id="37" name="Picture 2">
              <a:extLst>
                <a:ext uri="{FF2B5EF4-FFF2-40B4-BE49-F238E27FC236}">
                  <a16:creationId xmlns:a16="http://schemas.microsoft.com/office/drawing/2014/main" id="{B7FEAC63-54BE-4365-910B-429CDA18CB2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70" r="-1"/>
            <a:stretch/>
          </p:blipFill>
          <p:spPr bwMode="auto">
            <a:xfrm>
              <a:off x="158579" y="1870664"/>
              <a:ext cx="4504305" cy="2739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8" name="直線コネクタ 47"/>
            <p:cNvCxnSpPr/>
            <p:nvPr/>
          </p:nvCxnSpPr>
          <p:spPr>
            <a:xfrm flipH="1" flipV="1">
              <a:off x="2370311" y="4107170"/>
              <a:ext cx="2139274" cy="122077"/>
            </a:xfrm>
            <a:prstGeom prst="line">
              <a:avLst/>
            </a:prstGeom>
            <a:ln w="317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線コネクタ 48"/>
            <p:cNvCxnSpPr/>
            <p:nvPr/>
          </p:nvCxnSpPr>
          <p:spPr>
            <a:xfrm flipH="1">
              <a:off x="1347178" y="4107164"/>
              <a:ext cx="1023131" cy="244156"/>
            </a:xfrm>
            <a:prstGeom prst="line">
              <a:avLst/>
            </a:prstGeom>
            <a:ln w="317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線コネクタ 49"/>
            <p:cNvCxnSpPr/>
            <p:nvPr/>
          </p:nvCxnSpPr>
          <p:spPr>
            <a:xfrm>
              <a:off x="1403807" y="4384125"/>
              <a:ext cx="2919753" cy="188101"/>
            </a:xfrm>
            <a:prstGeom prst="line">
              <a:avLst/>
            </a:prstGeom>
            <a:ln w="317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線コネクタ 37"/>
            <p:cNvCxnSpPr/>
            <p:nvPr/>
          </p:nvCxnSpPr>
          <p:spPr>
            <a:xfrm flipH="1">
              <a:off x="4323561" y="4229250"/>
              <a:ext cx="186024" cy="342976"/>
            </a:xfrm>
            <a:prstGeom prst="line">
              <a:avLst/>
            </a:prstGeom>
            <a:ln w="317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グループ化 38"/>
          <p:cNvGrpSpPr/>
          <p:nvPr/>
        </p:nvGrpSpPr>
        <p:grpSpPr>
          <a:xfrm>
            <a:off x="5293126" y="1971674"/>
            <a:ext cx="4054474" cy="2638655"/>
            <a:chOff x="9852896" y="1971674"/>
            <a:chExt cx="4054474" cy="2638655"/>
          </a:xfrm>
        </p:grpSpPr>
        <p:pic>
          <p:nvPicPr>
            <p:cNvPr id="40" name="Picture 2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9852896" y="1971674"/>
              <a:ext cx="4054474" cy="2638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1" name="直線コネクタ 40"/>
            <p:cNvCxnSpPr/>
            <p:nvPr/>
          </p:nvCxnSpPr>
          <p:spPr>
            <a:xfrm>
              <a:off x="10335268" y="2369586"/>
              <a:ext cx="139057" cy="592689"/>
            </a:xfrm>
            <a:prstGeom prst="line">
              <a:avLst/>
            </a:prstGeom>
            <a:ln w="38100">
              <a:solidFill>
                <a:srgbClr val="FFC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コネクタ 41"/>
            <p:cNvCxnSpPr/>
            <p:nvPr/>
          </p:nvCxnSpPr>
          <p:spPr>
            <a:xfrm flipH="1">
              <a:off x="10464800" y="2943225"/>
              <a:ext cx="1943102" cy="0"/>
            </a:xfrm>
            <a:prstGeom prst="line">
              <a:avLst/>
            </a:prstGeom>
            <a:ln w="38100">
              <a:solidFill>
                <a:srgbClr val="FFC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線コネクタ 42"/>
            <p:cNvCxnSpPr/>
            <p:nvPr/>
          </p:nvCxnSpPr>
          <p:spPr>
            <a:xfrm flipV="1">
              <a:off x="12511581" y="2895600"/>
              <a:ext cx="0" cy="1171508"/>
            </a:xfrm>
            <a:prstGeom prst="line">
              <a:avLst/>
            </a:prstGeom>
            <a:ln w="38100">
              <a:solidFill>
                <a:srgbClr val="FFC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線コネクタ 45"/>
            <p:cNvCxnSpPr/>
            <p:nvPr/>
          </p:nvCxnSpPr>
          <p:spPr>
            <a:xfrm flipV="1">
              <a:off x="13129611" y="2589054"/>
              <a:ext cx="0" cy="1654241"/>
            </a:xfrm>
            <a:prstGeom prst="line">
              <a:avLst/>
            </a:prstGeom>
            <a:ln w="38100">
              <a:solidFill>
                <a:srgbClr val="FFC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線コネクタ 46"/>
            <p:cNvCxnSpPr/>
            <p:nvPr/>
          </p:nvCxnSpPr>
          <p:spPr>
            <a:xfrm flipH="1" flipV="1">
              <a:off x="12487275" y="4041775"/>
              <a:ext cx="642340" cy="201523"/>
            </a:xfrm>
            <a:prstGeom prst="line">
              <a:avLst/>
            </a:prstGeom>
            <a:ln w="38100">
              <a:solidFill>
                <a:srgbClr val="FFC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線コネクタ 77"/>
            <p:cNvCxnSpPr/>
            <p:nvPr/>
          </p:nvCxnSpPr>
          <p:spPr>
            <a:xfrm>
              <a:off x="10335268" y="2225773"/>
              <a:ext cx="0" cy="143111"/>
            </a:xfrm>
            <a:prstGeom prst="line">
              <a:avLst/>
            </a:prstGeom>
            <a:ln w="38100">
              <a:solidFill>
                <a:srgbClr val="FFC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線コネクタ 78"/>
            <p:cNvCxnSpPr/>
            <p:nvPr/>
          </p:nvCxnSpPr>
          <p:spPr>
            <a:xfrm>
              <a:off x="13253437" y="2543175"/>
              <a:ext cx="0" cy="1700110"/>
            </a:xfrm>
            <a:prstGeom prst="line">
              <a:avLst/>
            </a:prstGeom>
            <a:ln w="38100">
              <a:solidFill>
                <a:srgbClr val="FFC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線コネクタ 79"/>
            <p:cNvCxnSpPr/>
            <p:nvPr/>
          </p:nvCxnSpPr>
          <p:spPr>
            <a:xfrm flipH="1" flipV="1">
              <a:off x="10325743" y="2243975"/>
              <a:ext cx="3282307" cy="848"/>
            </a:xfrm>
            <a:prstGeom prst="line">
              <a:avLst/>
            </a:prstGeom>
            <a:ln w="38100">
              <a:solidFill>
                <a:srgbClr val="FFC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線コネクタ 80"/>
            <p:cNvCxnSpPr/>
            <p:nvPr/>
          </p:nvCxnSpPr>
          <p:spPr>
            <a:xfrm flipH="1">
              <a:off x="13129612" y="4243285"/>
              <a:ext cx="129201" cy="0"/>
            </a:xfrm>
            <a:prstGeom prst="line">
              <a:avLst/>
            </a:prstGeom>
            <a:ln w="38100">
              <a:solidFill>
                <a:srgbClr val="FFC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線コネクタ 81"/>
            <p:cNvCxnSpPr/>
            <p:nvPr/>
          </p:nvCxnSpPr>
          <p:spPr>
            <a:xfrm flipH="1" flipV="1">
              <a:off x="10335268" y="2381352"/>
              <a:ext cx="3272783" cy="1"/>
            </a:xfrm>
            <a:prstGeom prst="line">
              <a:avLst/>
            </a:prstGeom>
            <a:ln w="38100">
              <a:solidFill>
                <a:srgbClr val="FFC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線コネクタ 82"/>
            <p:cNvCxnSpPr/>
            <p:nvPr/>
          </p:nvCxnSpPr>
          <p:spPr>
            <a:xfrm flipH="1">
              <a:off x="12407900" y="2366411"/>
              <a:ext cx="1207144" cy="576814"/>
            </a:xfrm>
            <a:prstGeom prst="line">
              <a:avLst/>
            </a:prstGeom>
            <a:ln w="38100">
              <a:solidFill>
                <a:srgbClr val="FFC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線コネクタ 83"/>
            <p:cNvCxnSpPr/>
            <p:nvPr/>
          </p:nvCxnSpPr>
          <p:spPr>
            <a:xfrm>
              <a:off x="13608693" y="2225773"/>
              <a:ext cx="0" cy="143111"/>
            </a:xfrm>
            <a:prstGeom prst="line">
              <a:avLst/>
            </a:prstGeom>
            <a:ln w="38100">
              <a:solidFill>
                <a:srgbClr val="FFC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65864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97724" y="1200182"/>
            <a:ext cx="2878022" cy="202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強度について</a:t>
            </a: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8835" y="3843304"/>
            <a:ext cx="2365605" cy="189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8160" y="3854227"/>
            <a:ext cx="2849505" cy="1909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7B9B101-AA7A-4AB0-85A9-3B2B818F8D15}"/>
              </a:ext>
            </a:extLst>
          </p:cNvPr>
          <p:cNvSpPr txBox="1"/>
          <p:nvPr/>
        </p:nvSpPr>
        <p:spPr>
          <a:xfrm>
            <a:off x="885372" y="5756727"/>
            <a:ext cx="2840312" cy="517509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既存の柱・フレームでは５スパンまで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1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（積雪タイプは４スパンまで）</a:t>
            </a:r>
            <a:endParaRPr lang="en-US" altLang="ja-JP" sz="11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57B9B101-AA7A-4AB0-85A9-3B2B818F8D15}"/>
              </a:ext>
            </a:extLst>
          </p:cNvPr>
          <p:cNvSpPr txBox="1"/>
          <p:nvPr/>
        </p:nvSpPr>
        <p:spPr>
          <a:xfrm>
            <a:off x="5212859" y="5756727"/>
            <a:ext cx="3888935" cy="517509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ja-JP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角柱・フレームを使用すると６スパンまで可能に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1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（積雪タイプは５スパンまで）</a:t>
            </a:r>
            <a:endParaRPr lang="en-US" altLang="ja-JP" sz="11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右矢印 6"/>
          <p:cNvSpPr/>
          <p:nvPr/>
        </p:nvSpPr>
        <p:spPr>
          <a:xfrm>
            <a:off x="4332512" y="4588634"/>
            <a:ext cx="522515" cy="89740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85372" y="1200182"/>
            <a:ext cx="2840311" cy="202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線矢印コネクタ 8"/>
          <p:cNvCxnSpPr/>
          <p:nvPr/>
        </p:nvCxnSpPr>
        <p:spPr>
          <a:xfrm>
            <a:off x="1933575" y="2222466"/>
            <a:ext cx="1109663" cy="41019"/>
          </a:xfrm>
          <a:prstGeom prst="straightConnector1">
            <a:avLst/>
          </a:prstGeom>
          <a:ln>
            <a:headEnd type="arrow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正方形/長方形 28"/>
          <p:cNvSpPr/>
          <p:nvPr/>
        </p:nvSpPr>
        <p:spPr>
          <a:xfrm>
            <a:off x="460828" y="708208"/>
            <a:ext cx="9330872" cy="438154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角柱・フレームの設定によりスクリーンや</a:t>
            </a:r>
            <a:r>
              <a:rPr lang="en-US" altLang="ja-JP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r>
              <a:rPr lang="ja-JP" altLang="en-US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ルーフ フリータイプの柱ピッチが広がります。</a:t>
            </a:r>
          </a:p>
        </p:txBody>
      </p:sp>
      <p:sp>
        <p:nvSpPr>
          <p:cNvPr id="30" name="右矢印 29"/>
          <p:cNvSpPr/>
          <p:nvPr/>
        </p:nvSpPr>
        <p:spPr>
          <a:xfrm>
            <a:off x="4332512" y="1888982"/>
            <a:ext cx="522515" cy="89740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57B9B101-AA7A-4AB0-85A9-3B2B818F8D15}"/>
              </a:ext>
            </a:extLst>
          </p:cNvPr>
          <p:cNvSpPr txBox="1"/>
          <p:nvPr/>
        </p:nvSpPr>
        <p:spPr>
          <a:xfrm>
            <a:off x="885372" y="3251972"/>
            <a:ext cx="2840312" cy="517509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既存の柱・フレームでは</a:t>
            </a:r>
            <a:r>
              <a:rPr lang="en-US" altLang="ja-JP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2000</a:t>
            </a:r>
            <a:r>
              <a:rPr lang="ja-JP" altLang="en-US"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まで</a:t>
            </a:r>
            <a:endParaRPr lang="en-US" altLang="ja-JP" sz="14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2027577" y="1901015"/>
            <a:ext cx="798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>
                <a:solidFill>
                  <a:schemeClr val="accent1"/>
                </a:solidFill>
              </a:rPr>
              <a:t>2000</a:t>
            </a:r>
            <a:endParaRPr kumimoji="1" lang="ja-JP" altLang="en-US" b="1">
              <a:solidFill>
                <a:schemeClr val="accent1"/>
              </a:solidFill>
            </a:endParaRPr>
          </a:p>
        </p:txBody>
      </p:sp>
      <p:cxnSp>
        <p:nvCxnSpPr>
          <p:cNvPr id="36" name="直線矢印コネクタ 35"/>
          <p:cNvCxnSpPr/>
          <p:nvPr/>
        </p:nvCxnSpPr>
        <p:spPr>
          <a:xfrm flipV="1">
            <a:off x="6757250" y="1901015"/>
            <a:ext cx="1053356" cy="164156"/>
          </a:xfrm>
          <a:prstGeom prst="straightConnector1">
            <a:avLst/>
          </a:prstGeom>
          <a:ln>
            <a:headEnd type="arrow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テキスト ボックス 36"/>
          <p:cNvSpPr txBox="1"/>
          <p:nvPr/>
        </p:nvSpPr>
        <p:spPr>
          <a:xfrm>
            <a:off x="7002912" y="1613761"/>
            <a:ext cx="798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>
                <a:solidFill>
                  <a:schemeClr val="accent1"/>
                </a:solidFill>
              </a:rPr>
              <a:t>4000</a:t>
            </a:r>
            <a:endParaRPr kumimoji="1" lang="ja-JP" altLang="en-US" b="1">
              <a:solidFill>
                <a:schemeClr val="accent1"/>
              </a:solidFill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57B9B101-AA7A-4AB0-85A9-3B2B818F8D15}"/>
              </a:ext>
            </a:extLst>
          </p:cNvPr>
          <p:cNvSpPr txBox="1"/>
          <p:nvPr/>
        </p:nvSpPr>
        <p:spPr>
          <a:xfrm>
            <a:off x="8327889" y="5037338"/>
            <a:ext cx="1547809" cy="665027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noAutofit/>
          </a:bodyPr>
          <a:lstStyle/>
          <a:p>
            <a:r>
              <a:rPr lang="en-US" altLang="ja-JP" sz="11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※</a:t>
            </a:r>
            <a:r>
              <a:rPr lang="ja-JP" altLang="en-US" sz="11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フレームの張り出し</a:t>
            </a:r>
            <a:endParaRPr lang="en-US" altLang="ja-JP" sz="11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1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 長さも長くなるサイズ</a:t>
            </a:r>
            <a:endParaRPr lang="en-US" altLang="ja-JP" sz="11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1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 組合せがあります。</a:t>
            </a:r>
            <a:endParaRPr lang="en-US" altLang="ja-JP" sz="11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57B9B101-AA7A-4AB0-85A9-3B2B818F8D15}"/>
              </a:ext>
            </a:extLst>
          </p:cNvPr>
          <p:cNvSpPr txBox="1"/>
          <p:nvPr/>
        </p:nvSpPr>
        <p:spPr>
          <a:xfrm>
            <a:off x="5212860" y="3251972"/>
            <a:ext cx="3888934" cy="517509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角柱・フレームを使用すると</a:t>
            </a:r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4000</a:t>
            </a:r>
            <a:r>
              <a:rPr lang="ja-JP" altLang="en-US" sz="1400" dirty="0" err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まで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可能に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※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縦格子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MC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・外付け縦格子タイプのみ対応可能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89272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スライド番号プレースホルダー 4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D1F14998-DA37-FD46-99C6-51D9B456538E}" type="slidenum">
              <a:rPr lang="ja-JP" altLang="en-US" smtClean="0">
                <a:solidFill>
                  <a:prstClr val="white"/>
                </a:solidFill>
              </a:rPr>
              <a:pPr/>
              <a:t>41</a:t>
            </a:fld>
            <a:endParaRPr lang="ja-JP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539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16037" y="3425633"/>
            <a:ext cx="1342740" cy="1000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7215" y="4578196"/>
            <a:ext cx="1354166" cy="923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3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55721" y="4559202"/>
            <a:ext cx="1392100" cy="955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71388" y="3409538"/>
            <a:ext cx="1377960" cy="1026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商品の位置付け</a:t>
            </a:r>
          </a:p>
        </p:txBody>
      </p:sp>
      <p:sp>
        <p:nvSpPr>
          <p:cNvPr id="20" name="タイトル 1"/>
          <p:cNvSpPr txBox="1">
            <a:spLocks/>
          </p:cNvSpPr>
          <p:nvPr/>
        </p:nvSpPr>
        <p:spPr>
          <a:xfrm>
            <a:off x="155489" y="742202"/>
            <a:ext cx="6658810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/>
              <a:t>「天面」の充実</a:t>
            </a:r>
            <a:endParaRPr lang="en-US" altLang="ja-JP"/>
          </a:p>
        </p:txBody>
      </p:sp>
      <p:sp>
        <p:nvSpPr>
          <p:cNvPr id="21" name="タイトル 1"/>
          <p:cNvSpPr txBox="1">
            <a:spLocks/>
          </p:cNvSpPr>
          <p:nvPr/>
        </p:nvSpPr>
        <p:spPr>
          <a:xfrm>
            <a:off x="4972623" y="706672"/>
            <a:ext cx="4613097" cy="3806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2100" b="1" kern="1200">
                <a:solidFill>
                  <a:srgbClr val="E75400"/>
                </a:solidFill>
                <a:latin typeface="メイリオ"/>
                <a:ea typeface="メイリオ"/>
                <a:cs typeface="メイリオ"/>
              </a:defRPr>
            </a:lvl1pPr>
          </a:lstStyle>
          <a:p>
            <a:r>
              <a:rPr lang="ja-JP" altLang="en-US"/>
              <a:t>「立面」の充実</a:t>
            </a:r>
            <a:endParaRPr lang="en-US" altLang="ja-JP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3437857" y="1125794"/>
            <a:ext cx="1181586" cy="132920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ja-JP" altLang="en-US" sz="1200" b="1" u="sng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Ｇルーフ</a:t>
            </a:r>
            <a:endParaRPr lang="en-US" altLang="ja-JP" sz="1200" b="1" u="sng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endParaRPr lang="en-US" altLang="ja-JP" sz="12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フリールーフ</a:t>
            </a:r>
            <a:endParaRPr lang="en-US" altLang="ja-JP" sz="12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カールーフ</a:t>
            </a:r>
            <a:endParaRPr lang="en-US" altLang="ja-JP" sz="12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ポイントルーフ</a:t>
            </a:r>
            <a:endParaRPr lang="en-US" altLang="ja-JP" sz="12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テラスタイプ</a:t>
            </a: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3437614" y="2686642"/>
            <a:ext cx="1181586" cy="27036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天井材</a:t>
            </a:r>
            <a:endParaRPr lang="en-US" altLang="ja-JP" sz="12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"/>
          <a:stretch/>
        </p:blipFill>
        <p:spPr bwMode="auto">
          <a:xfrm>
            <a:off x="5016037" y="1125795"/>
            <a:ext cx="3043287" cy="183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テキスト ボックス 24"/>
          <p:cNvSpPr txBox="1"/>
          <p:nvPr/>
        </p:nvSpPr>
        <p:spPr>
          <a:xfrm>
            <a:off x="8785728" y="3582729"/>
            <a:ext cx="773522" cy="64870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異素材</a:t>
            </a:r>
            <a:endParaRPr lang="en-US" altLang="ja-JP" sz="12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・ガラス</a:t>
            </a:r>
            <a:endParaRPr lang="en-US" altLang="ja-JP" sz="12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6391369" y="4649206"/>
            <a:ext cx="925597" cy="86551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 lIns="0" rIns="0" rtlCol="0" anchor="ctr">
            <a:noAutofit/>
          </a:bodyPr>
          <a:lstStyle/>
          <a:p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縦格子</a:t>
            </a:r>
            <a:endParaRPr lang="en-US" altLang="ja-JP" sz="12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・外付</a:t>
            </a:r>
            <a:endParaRPr lang="en-US" altLang="ja-JP" sz="12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・</a:t>
            </a:r>
            <a:r>
              <a:rPr lang="en-US" altLang="ja-JP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3m</a:t>
            </a:r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ピッチ</a:t>
            </a:r>
            <a:endParaRPr lang="en-US" altLang="ja-JP" sz="12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・デザイン格子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6391369" y="3565061"/>
            <a:ext cx="799992" cy="7142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乾式壁</a:t>
            </a:r>
            <a:endParaRPr lang="en-US" altLang="ja-JP" sz="12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・セラミック</a:t>
            </a:r>
            <a:endParaRPr lang="en-US" altLang="ja-JP" sz="12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・ボード</a:t>
            </a: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8785727" y="4715979"/>
            <a:ext cx="844531" cy="29216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外付格子</a:t>
            </a: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1729334" y="3616431"/>
            <a:ext cx="775394" cy="46851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パーゴラ</a:t>
            </a: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3988927" y="3646726"/>
            <a:ext cx="840247" cy="47002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ワイド</a:t>
            </a:r>
            <a:endParaRPr lang="en-US" altLang="ja-JP" sz="12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フレーム</a:t>
            </a: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8158535" y="1122886"/>
            <a:ext cx="1307450" cy="179282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ja-JP" altLang="en-US" sz="1200" b="1" u="sng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Ｇスクリーン</a:t>
            </a:r>
            <a:endParaRPr lang="en-US" altLang="ja-JP" sz="1200" b="1" u="sng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endParaRPr lang="en-US" altLang="ja-JP" sz="12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角格子</a:t>
            </a:r>
            <a:endParaRPr lang="en-US" altLang="ja-JP" sz="12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横格子</a:t>
            </a:r>
            <a:endParaRPr lang="en-US" altLang="ja-JP" sz="12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縦長格子</a:t>
            </a:r>
            <a:endParaRPr lang="en-US" altLang="ja-JP" sz="12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縦格子</a:t>
            </a:r>
            <a:endParaRPr lang="en-US" altLang="ja-JP" sz="12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en-US" altLang="ja-JP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</a:p>
          <a:p>
            <a:pPr algn="ctr"/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フリーウォール</a:t>
            </a:r>
            <a:endParaRPr lang="en-US" altLang="ja-JP" sz="12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デザイン格子</a:t>
            </a:r>
            <a:endParaRPr lang="en-US" altLang="ja-JP" sz="12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258792" y="5648502"/>
            <a:ext cx="9266141" cy="609423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2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「天面」と「立面」の選択肢を増やし、プランナーの提案を広げます</a:t>
            </a:r>
            <a:endParaRPr lang="en-US" altLang="ja-JP" sz="2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33" name="Picture 3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2"/>
          <a:stretch/>
        </p:blipFill>
        <p:spPr bwMode="auto">
          <a:xfrm>
            <a:off x="327214" y="1118555"/>
            <a:ext cx="2974724" cy="1838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加算記号 34"/>
          <p:cNvSpPr/>
          <p:nvPr/>
        </p:nvSpPr>
        <p:spPr>
          <a:xfrm>
            <a:off x="2310879" y="3005993"/>
            <a:ext cx="387697" cy="386078"/>
          </a:xfrm>
          <a:prstGeom prst="mathPlus">
            <a:avLst>
              <a:gd name="adj1" fmla="val 10992"/>
            </a:avLst>
          </a:prstGeom>
          <a:solidFill>
            <a:schemeClr val="tx1"/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6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6" name="加算記号 35"/>
          <p:cNvSpPr/>
          <p:nvPr/>
        </p:nvSpPr>
        <p:spPr>
          <a:xfrm>
            <a:off x="6926009" y="3005993"/>
            <a:ext cx="387697" cy="386078"/>
          </a:xfrm>
          <a:prstGeom prst="mathPlus">
            <a:avLst>
              <a:gd name="adj1" fmla="val 10992"/>
            </a:avLst>
          </a:prstGeom>
          <a:solidFill>
            <a:schemeClr val="tx1"/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6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4022082" y="4809524"/>
            <a:ext cx="807093" cy="45857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フレーム</a:t>
            </a:r>
            <a:endParaRPr lang="en-US" altLang="ja-JP" sz="12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意匠部材</a:t>
            </a: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1729334" y="4811678"/>
            <a:ext cx="715514" cy="47002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ボード</a:t>
            </a:r>
            <a:endParaRPr lang="en-US" altLang="ja-JP" sz="12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天井材</a:t>
            </a:r>
          </a:p>
        </p:txBody>
      </p:sp>
      <p:pic>
        <p:nvPicPr>
          <p:cNvPr id="49" name="図 48" descr="テーブル, 櫛, レンガ が含まれている画像&#10;&#10;自動的に生成された説明">
            <a:extLst>
              <a:ext uri="{FF2B5EF4-FFF2-40B4-BE49-F238E27FC236}">
                <a16:creationId xmlns:a16="http://schemas.microsoft.com/office/drawing/2014/main" id="{3E06F01E-4C8C-48A1-8AC0-6E2FD5D7E02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" b="-14"/>
          <a:stretch/>
        </p:blipFill>
        <p:spPr>
          <a:xfrm>
            <a:off x="5017703" y="4549567"/>
            <a:ext cx="1341075" cy="964638"/>
          </a:xfrm>
          <a:prstGeom prst="rect">
            <a:avLst/>
          </a:prstGeom>
        </p:spPr>
      </p:pic>
      <p:sp>
        <p:nvSpPr>
          <p:cNvPr id="51" name="テキスト ボックス 50"/>
          <p:cNvSpPr txBox="1"/>
          <p:nvPr/>
        </p:nvSpPr>
        <p:spPr>
          <a:xfrm>
            <a:off x="1699507" y="3352386"/>
            <a:ext cx="686147" cy="284502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ctr">
            <a:noAutofit/>
          </a:bodyPr>
          <a:lstStyle/>
          <a:p>
            <a:r>
              <a:rPr lang="en-US" altLang="ja-JP" sz="1200" b="1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NEW</a:t>
            </a:r>
            <a:endParaRPr lang="ja-JP" altLang="en-US" sz="1200" b="1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8790012" y="5031886"/>
            <a:ext cx="840247" cy="47002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ja-JP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150</a:t>
            </a:r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角</a:t>
            </a:r>
            <a:endParaRPr lang="en-US" altLang="ja-JP" sz="120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柱フレーム</a:t>
            </a:r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3947820" y="3352386"/>
            <a:ext cx="686147" cy="284502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ctr">
            <a:noAutofit/>
          </a:bodyPr>
          <a:lstStyle/>
          <a:p>
            <a:r>
              <a:rPr lang="en-US" altLang="ja-JP" sz="1200" b="1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NEW</a:t>
            </a:r>
            <a:endParaRPr lang="ja-JP" altLang="en-US" sz="1200" b="1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1699507" y="4533091"/>
            <a:ext cx="686147" cy="284502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ctr">
            <a:noAutofit/>
          </a:bodyPr>
          <a:lstStyle/>
          <a:p>
            <a:r>
              <a:rPr lang="en-US" altLang="ja-JP" sz="1200" b="1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NEW</a:t>
            </a:r>
            <a:endParaRPr lang="ja-JP" altLang="en-US" sz="1200" b="1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3947820" y="4533091"/>
            <a:ext cx="686147" cy="284502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ctr">
            <a:noAutofit/>
          </a:bodyPr>
          <a:lstStyle/>
          <a:p>
            <a:r>
              <a:rPr lang="en-US" altLang="ja-JP" sz="1200" b="1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NEW</a:t>
            </a:r>
            <a:endParaRPr lang="ja-JP" altLang="en-US" sz="1200" b="1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6358778" y="3302447"/>
            <a:ext cx="686147" cy="284502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ctr">
            <a:noAutofit/>
          </a:bodyPr>
          <a:lstStyle/>
          <a:p>
            <a:r>
              <a:rPr lang="en-US" altLang="ja-JP" sz="1200" b="1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NEW</a:t>
            </a:r>
            <a:endParaRPr lang="ja-JP" altLang="en-US" sz="1200" b="1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7" name="テキスト ボックス 56"/>
          <p:cNvSpPr txBox="1"/>
          <p:nvPr/>
        </p:nvSpPr>
        <p:spPr>
          <a:xfrm>
            <a:off x="8749347" y="3302447"/>
            <a:ext cx="686147" cy="284502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ctr">
            <a:noAutofit/>
          </a:bodyPr>
          <a:lstStyle/>
          <a:p>
            <a:r>
              <a:rPr lang="en-US" altLang="ja-JP" sz="1200" b="1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NEW</a:t>
            </a:r>
            <a:endParaRPr lang="ja-JP" altLang="en-US" sz="1200" b="1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8749347" y="4451196"/>
            <a:ext cx="686147" cy="284502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ctr">
            <a:noAutofit/>
          </a:bodyPr>
          <a:lstStyle/>
          <a:p>
            <a:r>
              <a:rPr lang="en-US" altLang="ja-JP" sz="1200" b="1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NEW</a:t>
            </a:r>
            <a:endParaRPr lang="ja-JP" altLang="en-US" sz="1200" b="1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6358778" y="4373812"/>
            <a:ext cx="686147" cy="284502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ctr">
            <a:noAutofit/>
          </a:bodyPr>
          <a:lstStyle/>
          <a:p>
            <a:r>
              <a:rPr lang="en-US" altLang="ja-JP" sz="1200" b="1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NEW</a:t>
            </a:r>
            <a:endParaRPr lang="ja-JP" altLang="en-US" sz="1200" b="1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7214" y="3411297"/>
            <a:ext cx="1354167" cy="1039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55721" y="3411297"/>
            <a:ext cx="1392100" cy="1020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5"/>
          <p:cNvPicPr>
            <a:picLocks noChangeAspect="1" noChangeArrowheads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 bwMode="auto">
          <a:xfrm>
            <a:off x="7369301" y="4579175"/>
            <a:ext cx="1374725" cy="935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4635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299097"/>
            <a:ext cx="9906001" cy="5966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142D8737-C403-44E1-B036-69687008644B}"/>
              </a:ext>
            </a:extLst>
          </p:cNvPr>
          <p:cNvSpPr/>
          <p:nvPr/>
        </p:nvSpPr>
        <p:spPr>
          <a:xfrm>
            <a:off x="7140772" y="5244354"/>
            <a:ext cx="2702473" cy="941293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0" name="グループ化 9"/>
          <p:cNvGrpSpPr/>
          <p:nvPr/>
        </p:nvGrpSpPr>
        <p:grpSpPr>
          <a:xfrm>
            <a:off x="7149737" y="5320884"/>
            <a:ext cx="2622360" cy="802977"/>
            <a:chOff x="7149737" y="5320884"/>
            <a:chExt cx="2622360" cy="802977"/>
          </a:xfrm>
        </p:grpSpPr>
        <p:sp>
          <p:nvSpPr>
            <p:cNvPr id="8" name="テキスト ボックス 7"/>
            <p:cNvSpPr txBox="1"/>
            <p:nvPr/>
          </p:nvSpPr>
          <p:spPr>
            <a:xfrm>
              <a:off x="7149737" y="5508171"/>
              <a:ext cx="26223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2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ワイドフレームが重厚で豊かな</a:t>
              </a:r>
              <a:endParaRPr lang="en-US" altLang="ja-JP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  <a:p>
              <a:r>
                <a:rPr lang="ja-JP" altLang="en-US" sz="12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表情のゲートを演出。</a:t>
              </a:r>
            </a:p>
          </p:txBody>
        </p:sp>
        <p:cxnSp>
          <p:nvCxnSpPr>
            <p:cNvPr id="6" name="直線コネクタ 5"/>
            <p:cNvCxnSpPr/>
            <p:nvPr/>
          </p:nvCxnSpPr>
          <p:spPr>
            <a:xfrm>
              <a:off x="7204435" y="5320937"/>
              <a:ext cx="2567662" cy="0"/>
            </a:xfrm>
            <a:prstGeom prst="line">
              <a:avLst/>
            </a:prstGeom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コネクタ 13"/>
            <p:cNvCxnSpPr/>
            <p:nvPr/>
          </p:nvCxnSpPr>
          <p:spPr>
            <a:xfrm>
              <a:off x="7204435" y="6104708"/>
              <a:ext cx="2567662" cy="0"/>
            </a:xfrm>
            <a:prstGeom prst="line">
              <a:avLst/>
            </a:prstGeom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テキスト ボックス 14"/>
            <p:cNvSpPr txBox="1"/>
            <p:nvPr/>
          </p:nvSpPr>
          <p:spPr>
            <a:xfrm>
              <a:off x="7149737" y="5320884"/>
              <a:ext cx="262236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Plus</a:t>
              </a:r>
              <a:r>
                <a:rPr lang="ja-JP" altLang="en-US" sz="9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</a:t>
              </a:r>
              <a:r>
                <a:rPr lang="en-US" altLang="ja-JP" sz="9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G</a:t>
              </a:r>
              <a:r>
                <a:rPr lang="ja-JP" altLang="en-US" sz="9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</a:t>
              </a:r>
              <a:r>
                <a:rPr lang="en-US" altLang="ja-JP" sz="9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/</a:t>
              </a:r>
              <a:r>
                <a:rPr lang="ja-JP" altLang="en-US" sz="9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</a:t>
              </a:r>
              <a:r>
                <a:rPr lang="en-US" altLang="ja-JP" sz="9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MINIMAL</a:t>
              </a:r>
              <a:r>
                <a:rPr lang="ja-JP" altLang="en-US" sz="9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</a:t>
              </a:r>
              <a:r>
                <a:rPr lang="en-US" altLang="ja-JP" sz="9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STYLE</a:t>
              </a:r>
              <a:endParaRPr lang="ja-JP" altLang="en-US" sz="9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9327959" y="5332273"/>
              <a:ext cx="4441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2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01</a:t>
              </a:r>
              <a:endPara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7149737" y="5939195"/>
              <a:ext cx="2622360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6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ワイドフレーム </a:t>
              </a:r>
              <a:r>
                <a:rPr lang="en-US" altLang="ja-JP" sz="6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/</a:t>
              </a:r>
              <a:r>
                <a:rPr lang="ja-JP" altLang="en-US" sz="6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フレーム意匠部材 </a:t>
              </a:r>
              <a:r>
                <a:rPr lang="en-US" altLang="ja-JP" sz="6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/</a:t>
              </a:r>
              <a:r>
                <a:rPr lang="ja-JP" altLang="en-US" sz="6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セラミックタイル </a:t>
              </a:r>
              <a:r>
                <a:rPr lang="en-US" altLang="ja-JP" sz="6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/</a:t>
              </a:r>
              <a:r>
                <a:rPr lang="ja-JP" altLang="en-US" sz="6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デザイン格子外付けタイプ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64450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308489"/>
            <a:ext cx="9906000" cy="5939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451790E-5463-4F97-915F-DBD763672616}"/>
              </a:ext>
            </a:extLst>
          </p:cNvPr>
          <p:cNvSpPr/>
          <p:nvPr/>
        </p:nvSpPr>
        <p:spPr>
          <a:xfrm>
            <a:off x="7140772" y="5244354"/>
            <a:ext cx="2702473" cy="941293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6" name="グループ化 5"/>
          <p:cNvGrpSpPr/>
          <p:nvPr/>
        </p:nvGrpSpPr>
        <p:grpSpPr>
          <a:xfrm>
            <a:off x="7149737" y="5320884"/>
            <a:ext cx="2622360" cy="802977"/>
            <a:chOff x="7149737" y="5320884"/>
            <a:chExt cx="2622360" cy="802977"/>
          </a:xfrm>
        </p:grpSpPr>
        <p:sp>
          <p:nvSpPr>
            <p:cNvPr id="7" name="テキスト ボックス 6"/>
            <p:cNvSpPr txBox="1"/>
            <p:nvPr/>
          </p:nvSpPr>
          <p:spPr>
            <a:xfrm>
              <a:off x="7149737" y="5508171"/>
              <a:ext cx="26223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2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パーゴラを抜ける極上の光と風、</a:t>
              </a:r>
              <a:endParaRPr lang="en-US" altLang="ja-JP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  <a:p>
              <a:r>
                <a:rPr lang="ja-JP" altLang="en-US" sz="12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至福のテラス時間をここから。</a:t>
              </a:r>
            </a:p>
          </p:txBody>
        </p:sp>
        <p:cxnSp>
          <p:nvCxnSpPr>
            <p:cNvPr id="8" name="直線コネクタ 7"/>
            <p:cNvCxnSpPr/>
            <p:nvPr/>
          </p:nvCxnSpPr>
          <p:spPr>
            <a:xfrm>
              <a:off x="7204435" y="5320937"/>
              <a:ext cx="2567662" cy="0"/>
            </a:xfrm>
            <a:prstGeom prst="line">
              <a:avLst/>
            </a:prstGeom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線コネクタ 8"/>
            <p:cNvCxnSpPr/>
            <p:nvPr/>
          </p:nvCxnSpPr>
          <p:spPr>
            <a:xfrm>
              <a:off x="7204435" y="6104708"/>
              <a:ext cx="2567662" cy="0"/>
            </a:xfrm>
            <a:prstGeom prst="line">
              <a:avLst/>
            </a:prstGeom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テキスト ボックス 9"/>
            <p:cNvSpPr txBox="1"/>
            <p:nvPr/>
          </p:nvSpPr>
          <p:spPr>
            <a:xfrm>
              <a:off x="7149737" y="5320884"/>
              <a:ext cx="262236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Plus</a:t>
              </a:r>
              <a:r>
                <a:rPr lang="ja-JP" altLang="en-US" sz="9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</a:t>
              </a:r>
              <a:r>
                <a:rPr lang="en-US" altLang="ja-JP" sz="9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G</a:t>
              </a:r>
              <a:r>
                <a:rPr lang="ja-JP" altLang="en-US" sz="9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</a:t>
              </a:r>
              <a:r>
                <a:rPr lang="en-US" altLang="ja-JP" sz="9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/</a:t>
              </a:r>
              <a:r>
                <a:rPr lang="ja-JP" altLang="en-US" sz="9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</a:t>
              </a:r>
              <a:r>
                <a:rPr lang="en-US" altLang="ja-JP" sz="9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MINIMAL</a:t>
              </a:r>
              <a:r>
                <a:rPr lang="ja-JP" altLang="en-US" sz="9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</a:t>
              </a:r>
              <a:r>
                <a:rPr lang="en-US" altLang="ja-JP" sz="9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STYLE</a:t>
              </a:r>
              <a:endParaRPr lang="ja-JP" altLang="en-US" sz="9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1" name="テキスト ボックス 10"/>
            <p:cNvSpPr txBox="1"/>
            <p:nvPr/>
          </p:nvSpPr>
          <p:spPr>
            <a:xfrm>
              <a:off x="9327959" y="5332273"/>
              <a:ext cx="4441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2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02</a:t>
              </a:r>
              <a:endParaRPr lang="ja-JP" altLang="en-US"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2" name="テキスト ボックス 11"/>
            <p:cNvSpPr txBox="1"/>
            <p:nvPr/>
          </p:nvSpPr>
          <p:spPr>
            <a:xfrm>
              <a:off x="7149737" y="5939195"/>
              <a:ext cx="2622360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6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150</a:t>
              </a:r>
              <a:r>
                <a:rPr lang="ja-JP" altLang="en-US" sz="6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角柱 </a:t>
              </a:r>
              <a:r>
                <a:rPr lang="en-US" altLang="ja-JP" sz="6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/</a:t>
              </a:r>
              <a:r>
                <a:rPr lang="ja-JP" altLang="en-US" sz="6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</a:t>
              </a:r>
              <a:r>
                <a:rPr lang="en-US" altLang="ja-JP" sz="6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150</a:t>
              </a:r>
              <a:r>
                <a:rPr lang="ja-JP" altLang="en-US" sz="6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角フレーム </a:t>
              </a:r>
              <a:r>
                <a:rPr lang="en-US" altLang="ja-JP" sz="6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/</a:t>
              </a:r>
              <a:r>
                <a:rPr lang="ja-JP" altLang="en-US" sz="60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セラミックタイル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3276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89834"/>
            <a:ext cx="4495801" cy="5999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6ACB2B81-2945-4165-88C8-70152BF4015B}"/>
              </a:ext>
            </a:extLst>
          </p:cNvPr>
          <p:cNvSpPr/>
          <p:nvPr/>
        </p:nvSpPr>
        <p:spPr>
          <a:xfrm>
            <a:off x="93799" y="5283002"/>
            <a:ext cx="2702473" cy="941293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97400" y="901700"/>
            <a:ext cx="5067300" cy="4757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63FE8281-B60D-4690-A370-D9A46CEC0B56}"/>
              </a:ext>
            </a:extLst>
          </p:cNvPr>
          <p:cNvSpPr/>
          <p:nvPr/>
        </p:nvSpPr>
        <p:spPr>
          <a:xfrm>
            <a:off x="6916695" y="4665600"/>
            <a:ext cx="2702473" cy="941293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7" name="グループ化 6"/>
          <p:cNvGrpSpPr/>
          <p:nvPr/>
        </p:nvGrpSpPr>
        <p:grpSpPr>
          <a:xfrm>
            <a:off x="96783" y="5362425"/>
            <a:ext cx="2622360" cy="802977"/>
            <a:chOff x="7149737" y="5320884"/>
            <a:chExt cx="2622360" cy="802977"/>
          </a:xfrm>
        </p:grpSpPr>
        <p:sp>
          <p:nvSpPr>
            <p:cNvPr id="11" name="テキスト ボックス 10"/>
            <p:cNvSpPr txBox="1"/>
            <p:nvPr/>
          </p:nvSpPr>
          <p:spPr>
            <a:xfrm>
              <a:off x="7149737" y="5320884"/>
              <a:ext cx="262236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Plus</a:t>
              </a:r>
              <a:r>
                <a:rPr lang="ja-JP" altLang="en-US" sz="9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</a:t>
              </a:r>
              <a:r>
                <a:rPr lang="en-US" altLang="ja-JP" sz="9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G</a:t>
              </a:r>
              <a:r>
                <a:rPr lang="ja-JP" altLang="en-US" sz="9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</a:t>
              </a:r>
              <a:r>
                <a:rPr lang="en-US" altLang="ja-JP" sz="9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/</a:t>
              </a:r>
              <a:r>
                <a:rPr lang="ja-JP" altLang="en-US" sz="9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</a:t>
              </a:r>
              <a:r>
                <a:rPr lang="en-US" altLang="ja-JP" sz="9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GRACE</a:t>
              </a:r>
              <a:r>
                <a:rPr lang="ja-JP" altLang="en-US" sz="9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</a:t>
              </a:r>
              <a:r>
                <a:rPr lang="en-US" altLang="ja-JP" sz="9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STYLE</a:t>
              </a:r>
              <a:endParaRPr lang="ja-JP" altLang="en-US" sz="9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7149737" y="5939195"/>
              <a:ext cx="2622360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6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ワイドフレーム </a:t>
              </a:r>
              <a:r>
                <a:rPr lang="en-US" altLang="ja-JP" sz="6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/</a:t>
              </a:r>
              <a:r>
                <a:rPr lang="ja-JP" altLang="en-US" sz="6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フレーム意匠部材 </a:t>
              </a:r>
              <a:r>
                <a:rPr lang="en-US" altLang="ja-JP" sz="6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/</a:t>
              </a:r>
              <a:r>
                <a:rPr lang="ja-JP" altLang="en-US" sz="6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フリールーフ </a:t>
              </a:r>
              <a:r>
                <a:rPr lang="en-US" altLang="ja-JP" sz="6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/</a:t>
              </a:r>
              <a:r>
                <a:rPr lang="ja-JP" altLang="en-US" sz="6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セラミックタイル</a:t>
              </a:r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7149737" y="5508171"/>
              <a:ext cx="26223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2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アプローチを彩る豪華な設え、</a:t>
              </a:r>
              <a:endParaRPr lang="en-US" altLang="ja-JP" sz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  <a:p>
              <a:r>
                <a:rPr lang="ja-JP" altLang="en-US" sz="12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ルーフに守られる安心感も。</a:t>
              </a:r>
            </a:p>
          </p:txBody>
        </p:sp>
        <p:cxnSp>
          <p:nvCxnSpPr>
            <p:cNvPr id="9" name="直線コネクタ 8"/>
            <p:cNvCxnSpPr/>
            <p:nvPr/>
          </p:nvCxnSpPr>
          <p:spPr>
            <a:xfrm>
              <a:off x="7204435" y="5320937"/>
              <a:ext cx="2567662" cy="0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コネクタ 9"/>
            <p:cNvCxnSpPr/>
            <p:nvPr/>
          </p:nvCxnSpPr>
          <p:spPr>
            <a:xfrm>
              <a:off x="7204435" y="6104708"/>
              <a:ext cx="2567662" cy="0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テキスト ボックス 11"/>
            <p:cNvSpPr txBox="1"/>
            <p:nvPr/>
          </p:nvSpPr>
          <p:spPr>
            <a:xfrm>
              <a:off x="9327959" y="5332273"/>
              <a:ext cx="4441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2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03</a:t>
              </a:r>
              <a:endParaRPr lang="ja-JP" altLang="en-US" sz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</p:grpSp>
      <p:grpSp>
        <p:nvGrpSpPr>
          <p:cNvPr id="14" name="グループ化 13"/>
          <p:cNvGrpSpPr/>
          <p:nvPr/>
        </p:nvGrpSpPr>
        <p:grpSpPr>
          <a:xfrm>
            <a:off x="6920892" y="4737376"/>
            <a:ext cx="2723062" cy="802977"/>
            <a:chOff x="7149737" y="5320884"/>
            <a:chExt cx="2723062" cy="802977"/>
          </a:xfrm>
        </p:grpSpPr>
        <p:sp>
          <p:nvSpPr>
            <p:cNvPr id="15" name="テキスト ボックス 14"/>
            <p:cNvSpPr txBox="1"/>
            <p:nvPr/>
          </p:nvSpPr>
          <p:spPr>
            <a:xfrm>
              <a:off x="7149737" y="5320884"/>
              <a:ext cx="262236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Plus</a:t>
              </a:r>
              <a:r>
                <a:rPr lang="ja-JP" altLang="en-US" sz="9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</a:t>
              </a:r>
              <a:r>
                <a:rPr lang="en-US" altLang="ja-JP" sz="9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G</a:t>
              </a:r>
              <a:r>
                <a:rPr lang="ja-JP" altLang="en-US" sz="9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</a:t>
              </a:r>
              <a:r>
                <a:rPr lang="en-US" altLang="ja-JP" sz="9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/</a:t>
              </a:r>
              <a:r>
                <a:rPr lang="ja-JP" altLang="en-US" sz="9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</a:t>
              </a:r>
              <a:r>
                <a:rPr lang="en-US" altLang="ja-JP" sz="9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GRACE</a:t>
              </a:r>
              <a:r>
                <a:rPr lang="ja-JP" altLang="en-US" sz="9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</a:t>
              </a:r>
              <a:r>
                <a:rPr lang="en-US" altLang="ja-JP" sz="9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STYLE</a:t>
              </a:r>
              <a:endParaRPr lang="ja-JP" altLang="en-US" sz="9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7149737" y="5939195"/>
              <a:ext cx="272306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6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150</a:t>
              </a:r>
              <a:r>
                <a:rPr lang="ja-JP" altLang="en-US" sz="6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角柱・フレーム </a:t>
              </a:r>
              <a:r>
                <a:rPr lang="en-US" altLang="ja-JP" sz="6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/</a:t>
              </a:r>
              <a:r>
                <a:rPr lang="ja-JP" altLang="en-US" sz="6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ラインライト </a:t>
              </a:r>
              <a:r>
                <a:rPr lang="en-US" altLang="ja-JP" sz="6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/</a:t>
              </a:r>
              <a:r>
                <a:rPr lang="ja-JP" altLang="en-US" sz="6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フリールーフ </a:t>
              </a:r>
              <a:r>
                <a:rPr lang="en-US" altLang="ja-JP" sz="6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/</a:t>
              </a:r>
              <a:r>
                <a:rPr lang="ja-JP" altLang="en-US" sz="6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パーゴラフレーム </a:t>
              </a:r>
              <a:r>
                <a:rPr lang="en-US" altLang="ja-JP" sz="6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/</a:t>
              </a:r>
              <a:r>
                <a:rPr lang="ja-JP" altLang="en-US" sz="6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セラミックタイル</a:t>
              </a:r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7149737" y="5508171"/>
              <a:ext cx="26223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2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存在感のある壁と重厚なルーフ、</a:t>
              </a:r>
              <a:endParaRPr lang="en-US" altLang="ja-JP" sz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  <a:p>
              <a:r>
                <a:rPr lang="ja-JP" altLang="en-US" sz="12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室内のように屋外を楽しむ。</a:t>
              </a:r>
            </a:p>
          </p:txBody>
        </p:sp>
        <p:cxnSp>
          <p:nvCxnSpPr>
            <p:cNvPr id="18" name="直線コネクタ 17"/>
            <p:cNvCxnSpPr/>
            <p:nvPr/>
          </p:nvCxnSpPr>
          <p:spPr>
            <a:xfrm>
              <a:off x="7204435" y="5320937"/>
              <a:ext cx="2567662" cy="0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コネクタ 18"/>
            <p:cNvCxnSpPr/>
            <p:nvPr/>
          </p:nvCxnSpPr>
          <p:spPr>
            <a:xfrm>
              <a:off x="7204435" y="6104708"/>
              <a:ext cx="2567662" cy="0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テキスト ボックス 19"/>
            <p:cNvSpPr txBox="1"/>
            <p:nvPr/>
          </p:nvSpPr>
          <p:spPr>
            <a:xfrm>
              <a:off x="9327959" y="5332273"/>
              <a:ext cx="4441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2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04</a:t>
              </a:r>
              <a:endParaRPr lang="ja-JP" altLang="en-US" sz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7615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302534"/>
            <a:ext cx="9901559" cy="591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6FE409C4-8DB8-4841-9947-B49BCA6B9330}"/>
              </a:ext>
            </a:extLst>
          </p:cNvPr>
          <p:cNvSpPr/>
          <p:nvPr/>
        </p:nvSpPr>
        <p:spPr>
          <a:xfrm>
            <a:off x="7122886" y="5275203"/>
            <a:ext cx="2702473" cy="941293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5" name="グループ化 4"/>
          <p:cNvGrpSpPr/>
          <p:nvPr/>
        </p:nvGrpSpPr>
        <p:grpSpPr>
          <a:xfrm>
            <a:off x="7137854" y="5347935"/>
            <a:ext cx="2713148" cy="802977"/>
            <a:chOff x="7149737" y="5320884"/>
            <a:chExt cx="2713148" cy="802977"/>
          </a:xfrm>
        </p:grpSpPr>
        <p:sp>
          <p:nvSpPr>
            <p:cNvPr id="6" name="テキスト ボックス 5"/>
            <p:cNvSpPr txBox="1"/>
            <p:nvPr/>
          </p:nvSpPr>
          <p:spPr>
            <a:xfrm>
              <a:off x="7149737" y="5320884"/>
              <a:ext cx="262236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Plus</a:t>
              </a:r>
              <a:r>
                <a:rPr lang="ja-JP" altLang="en-US" sz="9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</a:t>
              </a:r>
              <a:r>
                <a:rPr lang="en-US" altLang="ja-JP" sz="9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G</a:t>
              </a:r>
              <a:r>
                <a:rPr lang="ja-JP" altLang="en-US" sz="9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</a:t>
              </a:r>
              <a:r>
                <a:rPr lang="en-US" altLang="ja-JP" sz="9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/</a:t>
              </a:r>
              <a:r>
                <a:rPr lang="ja-JP" altLang="en-US" sz="9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</a:t>
              </a:r>
              <a:r>
                <a:rPr lang="en-US" altLang="ja-JP" sz="9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PLAIN</a:t>
              </a:r>
              <a:r>
                <a:rPr lang="ja-JP" altLang="en-US" sz="9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</a:t>
              </a:r>
              <a:r>
                <a:rPr lang="en-US" altLang="ja-JP" sz="9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STYLE</a:t>
              </a:r>
              <a:endParaRPr lang="ja-JP" altLang="en-US" sz="9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7" name="テキスト ボックス 6"/>
            <p:cNvSpPr txBox="1"/>
            <p:nvPr/>
          </p:nvSpPr>
          <p:spPr>
            <a:xfrm>
              <a:off x="7149737" y="5939195"/>
              <a:ext cx="271314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6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150</a:t>
              </a:r>
              <a:r>
                <a:rPr lang="ja-JP" altLang="en-US" sz="6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角柱・フレーム </a:t>
              </a:r>
              <a:r>
                <a:rPr lang="en-US" altLang="ja-JP" sz="6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/</a:t>
              </a:r>
              <a:r>
                <a:rPr lang="ja-JP" altLang="en-US" sz="6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パーゴラフレーム </a:t>
              </a:r>
              <a:r>
                <a:rPr lang="en-US" altLang="ja-JP" sz="6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/</a:t>
              </a:r>
              <a:r>
                <a:rPr lang="ja-JP" altLang="en-US" sz="6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フリールーフ </a:t>
              </a:r>
              <a:r>
                <a:rPr lang="en-US" altLang="ja-JP" sz="6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/</a:t>
              </a:r>
              <a:r>
                <a:rPr lang="ja-JP" altLang="en-US" sz="6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セラミックタイル </a:t>
              </a:r>
              <a:r>
                <a:rPr lang="en-US" altLang="ja-JP" sz="6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/</a:t>
              </a:r>
              <a:r>
                <a:rPr lang="ja-JP" altLang="en-US" sz="6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ガラス引戸</a:t>
              </a:r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7149737" y="5508171"/>
              <a:ext cx="26223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2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屋根とガラス壁の美しい対比。</a:t>
              </a:r>
              <a:endParaRPr lang="en-US" altLang="ja-JP" sz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  <a:p>
              <a:r>
                <a:rPr lang="ja-JP" altLang="en-US" sz="12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上品で開放的な仕上がりに。</a:t>
              </a:r>
            </a:p>
          </p:txBody>
        </p:sp>
        <p:cxnSp>
          <p:nvCxnSpPr>
            <p:cNvPr id="9" name="直線コネクタ 8"/>
            <p:cNvCxnSpPr/>
            <p:nvPr/>
          </p:nvCxnSpPr>
          <p:spPr>
            <a:xfrm>
              <a:off x="7204435" y="5320937"/>
              <a:ext cx="2567662" cy="0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コネクタ 9"/>
            <p:cNvCxnSpPr/>
            <p:nvPr/>
          </p:nvCxnSpPr>
          <p:spPr>
            <a:xfrm>
              <a:off x="7204435" y="6104708"/>
              <a:ext cx="2567662" cy="0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テキスト ボックス 10"/>
            <p:cNvSpPr txBox="1"/>
            <p:nvPr/>
          </p:nvSpPr>
          <p:spPr>
            <a:xfrm>
              <a:off x="9327959" y="5332273"/>
              <a:ext cx="4441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20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05</a:t>
              </a:r>
              <a:endParaRPr lang="ja-JP" altLang="en-US" sz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8230869"/>
      </p:ext>
    </p:extLst>
  </p:cSld>
  <p:clrMapOvr>
    <a:masterClrMapping/>
  </p:clrMapOvr>
</p:sld>
</file>

<file path=ppt/theme/theme1.xml><?xml version="1.0" encoding="utf-8"?>
<a:theme xmlns:a="http://schemas.openxmlformats.org/drawingml/2006/main" name="basic">
  <a:themeElements>
    <a:clrScheme name="LIXIL">
      <a:dk1>
        <a:sysClr val="windowText" lastClr="000000"/>
      </a:dk1>
      <a:lt1>
        <a:srgbClr val="FFFFFF"/>
      </a:lt1>
      <a:dk2>
        <a:srgbClr val="54585A"/>
      </a:dk2>
      <a:lt2>
        <a:srgbClr val="DCD7C3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en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basic">
  <a:themeElements>
    <a:clrScheme name="LIXIL">
      <a:dk1>
        <a:sysClr val="windowText" lastClr="000000"/>
      </a:dk1>
      <a:lt1>
        <a:srgbClr val="FFFFFF"/>
      </a:lt1>
      <a:dk2>
        <a:srgbClr val="54585A"/>
      </a:dk2>
      <a:lt2>
        <a:srgbClr val="DCD7C3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tx1">
              <a:lumMod val="75000"/>
              <a:lumOff val="25000"/>
            </a:schemeClr>
          </a:solidFill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z="1600" dirty="0" smtClean="0">
            <a:solidFill>
              <a:schemeClr val="tx1"/>
            </a:solidFill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50000"/>
              <a:lumOff val="50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en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A0681845CACF7246B084191F8CDB7A6D" ma:contentTypeVersion="12" ma:contentTypeDescription="新しいドキュメントを作成します。" ma:contentTypeScope="" ma:versionID="199f03a18bc57d29520304cc9caeb566">
  <xsd:schema xmlns:xsd="http://www.w3.org/2001/XMLSchema" xmlns:xs="http://www.w3.org/2001/XMLSchema" xmlns:p="http://schemas.microsoft.com/office/2006/metadata/properties" xmlns:ns2="9e7834bc-a986-4417-b173-91d7a069e1bd" xmlns:ns3="7dbe4f90-5c61-49fd-99bf-b061b02be00c" xmlns:ns4="14b4716b-b89a-4d0b-9fc4-75154984c9e2" targetNamespace="http://schemas.microsoft.com/office/2006/metadata/properties" ma:root="true" ma:fieldsID="aa3e0ec8158428a705a1f063dd44031a" ns2:_="" ns3:_="" ns4:_="">
    <xsd:import namespace="9e7834bc-a986-4417-b173-91d7a069e1bd"/>
    <xsd:import namespace="7dbe4f90-5c61-49fd-99bf-b061b02be00c"/>
    <xsd:import namespace="14b4716b-b89a-4d0b-9fc4-75154984c9e2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SharedWithUsers" minOccurs="0"/>
                <xsd:element ref="ns3:SharedWithDetails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LengthInSeconds" minOccurs="0"/>
                <xsd:element ref="ns4:Thumbnail" minOccurs="0"/>
                <xsd:element ref="ns4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7834bc-a986-4417-b173-91d7a069e1b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ドキュメント ID 値" ma:description="このアイテムに割り当てられているドキュメント ID の値です。" ma:internalName="_dlc_DocId" ma:readOnly="true">
      <xsd:simpleType>
        <xsd:restriction base="dms:Text"/>
      </xsd:simpleType>
    </xsd:element>
    <xsd:element name="_dlc_DocIdUrl" ma:index="9" nillable="true" ma:displayName="ドキュメントID:" ma:description="このドキュメントへの常時接続リンクです。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ID を保持" ma:description="追加時に ID を保持します。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be4f90-5c61-49fd-99bf-b061b02be00c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b4716b-b89a-4d0b-9fc4-75154984c9e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Thumbnail" ma:index="21" nillable="true" ma:displayName="Thumbnail" ma:format="Dropdown" ma:internalName="Thumbnail">
      <xsd:simpleType>
        <xsd:restriction base="dms:Text">
          <xsd:maxLength value="255"/>
        </xsd:restriction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9e7834bc-a986-4417-b173-91d7a069e1bd">JPFS1101-673774157-36493</_dlc_DocId>
    <_dlc_DocIdUrl xmlns="9e7834bc-a986-4417-b173-91d7a069e1bd">
      <Url>https://lixilgroup.sharepoint.com/sites/JPFS1101/_layouts/15/DocIdRedir.aspx?ID=JPFS1101-673774157-36493</Url>
      <Description>JPFS1101-673774157-36493</Description>
    </_dlc_DocIdUrl>
    <Thumbnail xmlns="14b4716b-b89a-4d0b-9fc4-75154984c9e2" xsi:nil="true"/>
  </documentManagement>
</p:properties>
</file>

<file path=customXml/itemProps1.xml><?xml version="1.0" encoding="utf-8"?>
<ds:datastoreItem xmlns:ds="http://schemas.openxmlformats.org/officeDocument/2006/customXml" ds:itemID="{3351B861-4186-4D7C-BC88-E9D71B3FF30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D5E573B-35C5-423E-93BE-358AAFE6626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e7834bc-a986-4417-b173-91d7a069e1bd"/>
    <ds:schemaRef ds:uri="7dbe4f90-5c61-49fd-99bf-b061b02be00c"/>
    <ds:schemaRef ds:uri="14b4716b-b89a-4d0b-9fc4-75154984c9e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FE91A16-5A91-4520-974C-23EF8C83FE8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10BF5469-0646-4393-B9FB-A8BF8BFB27D8}">
  <ds:schemaRefs>
    <ds:schemaRef ds:uri="http://schemas.microsoft.com/office/2006/metadata/properties"/>
    <ds:schemaRef ds:uri="http://schemas.microsoft.com/office/infopath/2007/PartnerControls"/>
    <ds:schemaRef ds:uri="9e7834bc-a986-4417-b173-91d7a069e1bd"/>
    <ds:schemaRef ds:uri="14b4716b-b89a-4d0b-9fc4-75154984c9e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4326</Words>
  <Application>Microsoft Office PowerPoint</Application>
  <PresentationFormat>A4 210 x 297 mm</PresentationFormat>
  <Paragraphs>1309</Paragraphs>
  <Slides>41</Slides>
  <Notes>33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4</vt:i4>
      </vt:variant>
      <vt:variant>
        <vt:lpstr>スライド タイトル</vt:lpstr>
      </vt:variant>
      <vt:variant>
        <vt:i4>41</vt:i4>
      </vt:variant>
    </vt:vector>
  </HeadingPairs>
  <TitlesOfParts>
    <vt:vector size="49" baseType="lpstr">
      <vt:lpstr>Meiryo UI</vt:lpstr>
      <vt:lpstr>メイリオ</vt:lpstr>
      <vt:lpstr>Arial</vt:lpstr>
      <vt:lpstr>Calibri</vt:lpstr>
      <vt:lpstr>basic</vt:lpstr>
      <vt:lpstr>end</vt:lpstr>
      <vt:lpstr>2_basic</vt:lpstr>
      <vt:lpstr>1_end</vt:lpstr>
      <vt:lpstr>エクステリア商品説明資料</vt:lpstr>
      <vt:lpstr>市場・マーケットについて</vt:lpstr>
      <vt:lpstr>市場・マーケットについて</vt:lpstr>
      <vt:lpstr>商品の位置付け</vt:lpstr>
      <vt:lpstr>商品の位置付け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新商品３つのポイント（まとめ）</vt:lpstr>
      <vt:lpstr>重厚感のある750幅ワイドフレーム＆150モジュール</vt:lpstr>
      <vt:lpstr>大きい面で演出する特別な離れの空間</vt:lpstr>
      <vt:lpstr>ワイドフレームによる回廊空間などプランニングの幅が広がります</vt:lpstr>
      <vt:lpstr>新アイテム別ポイント（新規・終息一覧）</vt:lpstr>
      <vt:lpstr>新アイテム別ポイント（新規・終息一覧）</vt:lpstr>
      <vt:lpstr>新アイテム別ポイント（新規・終息一覧）</vt:lpstr>
      <vt:lpstr>新アイテム別ポイント</vt:lpstr>
      <vt:lpstr>新アイテム別ポイント</vt:lpstr>
      <vt:lpstr>新アイテム別ポイント</vt:lpstr>
      <vt:lpstr>新アイテム別ポイント</vt:lpstr>
      <vt:lpstr>新アイテム別ポイント</vt:lpstr>
      <vt:lpstr>新アイテム別ポイント</vt:lpstr>
      <vt:lpstr>新アイテム別ポイント</vt:lpstr>
      <vt:lpstr>新アイテム別ポイント</vt:lpstr>
      <vt:lpstr>新アイテム別ポイント</vt:lpstr>
      <vt:lpstr>新アイテム別ポイント</vt:lpstr>
      <vt:lpstr>新アイテム別ポイント</vt:lpstr>
      <vt:lpstr>新アイテム詳細</vt:lpstr>
      <vt:lpstr>新アイテム詳細</vt:lpstr>
      <vt:lpstr>新アイテム詳細</vt:lpstr>
      <vt:lpstr>新アイテム詳細</vt:lpstr>
      <vt:lpstr>新アイテム詳細</vt:lpstr>
      <vt:lpstr>新アイテム詳細</vt:lpstr>
      <vt:lpstr>新アイテム詳細</vt:lpstr>
      <vt:lpstr>新アイテム詳細</vt:lpstr>
      <vt:lpstr>新アイテム詳細</vt:lpstr>
      <vt:lpstr>新アイテム詳細</vt:lpstr>
      <vt:lpstr>新アイテム詳細</vt:lpstr>
      <vt:lpstr>新アイテム詳細</vt:lpstr>
      <vt:lpstr>強度について</vt:lpstr>
      <vt:lpstr>PowerPoint プレゼンテーション</vt:lpstr>
    </vt:vector>
  </TitlesOfParts>
  <Company>LIXIL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Global Brand Office</dc:creator>
  <cp:lastModifiedBy>伊藤 圭治郎</cp:lastModifiedBy>
  <cp:revision>29</cp:revision>
  <cp:lastPrinted>2019-11-18T11:11:36Z</cp:lastPrinted>
  <dcterms:created xsi:type="dcterms:W3CDTF">2015-12-28T02:19:13Z</dcterms:created>
  <dcterms:modified xsi:type="dcterms:W3CDTF">2022-04-19T10:05:56Z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0x010100A0681845CACF7246B084191F8CDB7A6D</vt:lpwstr>
  </property>
  <property fmtid="{D5CDD505-2E9C-101B-9397-08002B2CF9AE}" pid="3" name="_dlc_DocIdItemGuid">
    <vt:lpwstr>c967176e-ec2b-46a2-b8f7-8354672bd9cc</vt:lpwstr>
  </property>
</Properties>
</file>